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1"/>
  </p:notesMasterIdLst>
  <p:handoutMasterIdLst>
    <p:handoutMasterId r:id="rId82"/>
  </p:handoutMasterIdLst>
  <p:sldIdLst>
    <p:sldId id="257" r:id="rId2"/>
    <p:sldId id="296" r:id="rId3"/>
    <p:sldId id="298" r:id="rId4"/>
    <p:sldId id="299" r:id="rId5"/>
    <p:sldId id="358" r:id="rId6"/>
    <p:sldId id="302" r:id="rId7"/>
    <p:sldId id="303" r:id="rId8"/>
    <p:sldId id="304" r:id="rId9"/>
    <p:sldId id="306" r:id="rId10"/>
    <p:sldId id="307" r:id="rId11"/>
    <p:sldId id="300" r:id="rId12"/>
    <p:sldId id="305" r:id="rId13"/>
    <p:sldId id="308" r:id="rId14"/>
    <p:sldId id="310" r:id="rId15"/>
    <p:sldId id="311" r:id="rId16"/>
    <p:sldId id="312" r:id="rId17"/>
    <p:sldId id="313" r:id="rId18"/>
    <p:sldId id="301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55" r:id="rId29"/>
    <p:sldId id="356" r:id="rId30"/>
    <p:sldId id="357" r:id="rId31"/>
    <p:sldId id="323" r:id="rId32"/>
    <p:sldId id="326" r:id="rId33"/>
    <p:sldId id="325" r:id="rId34"/>
    <p:sldId id="324" r:id="rId35"/>
    <p:sldId id="327" r:id="rId36"/>
    <p:sldId id="328" r:id="rId37"/>
    <p:sldId id="348" r:id="rId38"/>
    <p:sldId id="351" r:id="rId39"/>
    <p:sldId id="352" r:id="rId40"/>
    <p:sldId id="353" r:id="rId41"/>
    <p:sldId id="354" r:id="rId42"/>
    <p:sldId id="331" r:id="rId43"/>
    <p:sldId id="329" r:id="rId44"/>
    <p:sldId id="333" r:id="rId45"/>
    <p:sldId id="335" r:id="rId46"/>
    <p:sldId id="332" r:id="rId47"/>
    <p:sldId id="361" r:id="rId48"/>
    <p:sldId id="337" r:id="rId49"/>
    <p:sldId id="336" r:id="rId50"/>
    <p:sldId id="339" r:id="rId51"/>
    <p:sldId id="340" r:id="rId52"/>
    <p:sldId id="343" r:id="rId53"/>
    <p:sldId id="341" r:id="rId54"/>
    <p:sldId id="344" r:id="rId55"/>
    <p:sldId id="346" r:id="rId56"/>
    <p:sldId id="347" r:id="rId57"/>
    <p:sldId id="359" r:id="rId58"/>
    <p:sldId id="345" r:id="rId59"/>
    <p:sldId id="360" r:id="rId60"/>
    <p:sldId id="342" r:id="rId61"/>
    <p:sldId id="362" r:id="rId62"/>
    <p:sldId id="363" r:id="rId63"/>
    <p:sldId id="376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8" r:id="rId72"/>
    <p:sldId id="377" r:id="rId73"/>
    <p:sldId id="371" r:id="rId74"/>
    <p:sldId id="372" r:id="rId75"/>
    <p:sldId id="373" r:id="rId76"/>
    <p:sldId id="374" r:id="rId77"/>
    <p:sldId id="375" r:id="rId78"/>
    <p:sldId id="379" r:id="rId79"/>
    <p:sldId id="380" r:id="rId80"/>
  </p:sldIdLst>
  <p:sldSz cx="9906000" cy="6858000" type="A4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233"/>
    <a:srgbClr val="D7EABB"/>
    <a:srgbClr val="DDB42D"/>
    <a:srgbClr val="95C361"/>
    <a:srgbClr val="D6EA93"/>
    <a:srgbClr val="BF1A0F"/>
    <a:srgbClr val="FB980C"/>
    <a:srgbClr val="B6F156"/>
    <a:srgbClr val="871A51"/>
    <a:srgbClr val="1D5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71A4B9-4E19-7A53-5240-21A83A08A771}" v="94" dt="2025-01-06T21:12:58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.leonhard@posteo.de" userId="5c3f37ef82d309c3" providerId="Windows Live" clId="Web-{4C71A4B9-4E19-7A53-5240-21A83A08A771}"/>
    <pc:docChg chg="modSld">
      <pc:chgData name="anne.leonhard@posteo.de" userId="5c3f37ef82d309c3" providerId="Windows Live" clId="Web-{4C71A4B9-4E19-7A53-5240-21A83A08A771}" dt="2025-01-06T21:12:58.623" v="79" actId="20577"/>
      <pc:docMkLst>
        <pc:docMk/>
      </pc:docMkLst>
      <pc:sldChg chg="modSp">
        <pc:chgData name="anne.leonhard@posteo.de" userId="5c3f37ef82d309c3" providerId="Windows Live" clId="Web-{4C71A4B9-4E19-7A53-5240-21A83A08A771}" dt="2025-01-06T21:12:58.623" v="79" actId="20577"/>
        <pc:sldMkLst>
          <pc:docMk/>
          <pc:sldMk cId="2168976539" sldId="296"/>
        </pc:sldMkLst>
        <pc:spChg chg="mod">
          <ac:chgData name="anne.leonhard@posteo.de" userId="5c3f37ef82d309c3" providerId="Windows Live" clId="Web-{4C71A4B9-4E19-7A53-5240-21A83A08A771}" dt="2025-01-06T21:10:51.384" v="19" actId="20577"/>
          <ac:spMkLst>
            <pc:docMk/>
            <pc:sldMk cId="2168976539" sldId="296"/>
            <ac:spMk id="2" creationId="{00000000-0000-0000-0000-000000000000}"/>
          </ac:spMkLst>
        </pc:spChg>
        <pc:spChg chg="mod">
          <ac:chgData name="anne.leonhard@posteo.de" userId="5c3f37ef82d309c3" providerId="Windows Live" clId="Web-{4C71A4B9-4E19-7A53-5240-21A83A08A771}" dt="2025-01-06T21:12:52.186" v="74" actId="20577"/>
          <ac:spMkLst>
            <pc:docMk/>
            <pc:sldMk cId="2168976539" sldId="296"/>
            <ac:spMk id="3" creationId="{00000000-0000-0000-0000-000000000000}"/>
          </ac:spMkLst>
        </pc:spChg>
        <pc:spChg chg="mod">
          <ac:chgData name="anne.leonhard@posteo.de" userId="5c3f37ef82d309c3" providerId="Windows Live" clId="Web-{4C71A4B9-4E19-7A53-5240-21A83A08A771}" dt="2025-01-06T21:12:58.623" v="79" actId="20577"/>
          <ac:spMkLst>
            <pc:docMk/>
            <pc:sldMk cId="2168976539" sldId="296"/>
            <ac:spMk id="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945C06D4-0799-47AC-944C-7CF909C58902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A6344112-05CF-40AE-9F9E-9E682B25E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077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94ABE1FF-F71E-4EEF-A093-59F85F9B06A5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54100" y="1279525"/>
            <a:ext cx="499110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5500" tIns="47750" rIns="95500" bIns="4775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86415E52-A983-4454-B38A-DA3049995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107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3638-54E9-4E91-8615-586A1CEC5495}" type="datetime1">
              <a:rPr lang="de-DE" smtClean="0"/>
              <a:t>24.02.2025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61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18AF-5266-4668-81B4-C3DAB459CFFD}" type="datetime1">
              <a:rPr lang="de-DE" smtClean="0"/>
              <a:t>24.02.2025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22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77A3-DC03-4309-AB69-BE4A6776D4CB}" type="datetime1">
              <a:rPr lang="de-DE" smtClean="0"/>
              <a:t>24.02.2025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8D0CE-0752-4E5D-BDB7-065BE568CDEC}" type="datetime1">
              <a:rPr lang="de-DE" smtClean="0"/>
              <a:t>24.02.2025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009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1431-32CB-4B92-A382-188352B0D950}" type="datetime1">
              <a:rPr lang="de-DE" smtClean="0"/>
              <a:t>24.02.2025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01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01B9-552B-4951-9E46-026ACC956F2D}" type="datetime1">
              <a:rPr lang="de-DE" smtClean="0"/>
              <a:t>24.02.2025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48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EB54-B579-43B0-9F42-BABA8362D991}" type="datetime1">
              <a:rPr lang="de-DE" smtClean="0"/>
              <a:t>24.02.2025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28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13DB-9B5D-4D87-A1B2-FC5FFD9B4580}" type="datetime1">
              <a:rPr lang="de-DE" smtClean="0"/>
              <a:t>24.02.2025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70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C4AF-C2D3-453D-8E00-37E96DEE4A6C}" type="datetime1">
              <a:rPr lang="de-DE" smtClean="0"/>
              <a:t>24.02.2025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0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49E9-5C63-4FBF-8F57-871A4F146295}" type="datetime1">
              <a:rPr lang="de-DE" smtClean="0"/>
              <a:t>24.02.2025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06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9E9-4759-4B51-AFE0-A5E268D9C869}" type="datetime1">
              <a:rPr lang="de-DE" smtClean="0"/>
              <a:t>24.02.2025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Einführung in die Permakultur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98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0AF7C-8B01-4E81-9197-1D72892EEAF1}" type="datetime1">
              <a:rPr lang="de-DE" smtClean="0"/>
              <a:t>24.02.2025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Einführung in die Permakultur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738BC-E6D2-4EC3-B8D3-12B110BFE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8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package" Target="../embeddings/Microsoft_PowerPoint_Presentation.pptx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0592" y="562881"/>
            <a:ext cx="5766115" cy="462469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481" y="3443853"/>
            <a:ext cx="7291137" cy="2314435"/>
          </a:xfrm>
          <a:prstGeom prst="rect">
            <a:avLst/>
          </a:prstGeom>
          <a:solidFill>
            <a:srgbClr val="D7EABB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</a:t>
            </a:fld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120070" y="3532615"/>
            <a:ext cx="7067961" cy="1968208"/>
            <a:chOff x="1494517" y="2515705"/>
            <a:chExt cx="7067961" cy="1968208"/>
          </a:xfrm>
          <a:solidFill>
            <a:schemeClr val="bg1"/>
          </a:solidFill>
        </p:grpSpPr>
        <p:sp>
          <p:nvSpPr>
            <p:cNvPr id="14" name="Textfeld 13"/>
            <p:cNvSpPr txBox="1"/>
            <p:nvPr/>
          </p:nvSpPr>
          <p:spPr>
            <a:xfrm>
              <a:off x="1494517" y="2616559"/>
              <a:ext cx="706796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>
                  <a:latin typeface="Patua One" panose="02000000000000000000" pitchFamily="2" charset="0"/>
                </a:rPr>
                <a:t>Der Naturgarten (nicht nur) im Winter</a:t>
              </a:r>
            </a:p>
            <a:p>
              <a:endParaRPr lang="de-DE" sz="500" dirty="0">
                <a:latin typeface="Patua One" panose="02000000000000000000" pitchFamily="2" charset="0"/>
              </a:endParaRPr>
            </a:p>
            <a:p>
              <a:r>
                <a:rPr lang="de-DE" dirty="0">
                  <a:latin typeface="Patua One" panose="02000000000000000000" pitchFamily="2" charset="0"/>
                </a:rPr>
                <a:t>Jetzt die Grundlagen für einen entspannten Sommergarten legen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675084" y="251570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de-DE">
                <a:latin typeface="Rubik" pitchFamily="2" charset="-79"/>
                <a:cs typeface="Rubik" pitchFamily="2" charset="-79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494517" y="3837582"/>
              <a:ext cx="18293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Rubik" pitchFamily="2" charset="-79"/>
                  <a:cs typeface="Rubik" pitchFamily="2" charset="-79"/>
                </a:rPr>
                <a:t>Anne Leonhard</a:t>
              </a:r>
            </a:p>
            <a:p>
              <a:r>
                <a:rPr lang="de-DE">
                  <a:latin typeface="Rubik" pitchFamily="2" charset="-79"/>
                  <a:cs typeface="Rubik" pitchFamily="2" charset="-79"/>
                </a:rPr>
                <a:t>Sarah </a:t>
              </a:r>
              <a:r>
                <a:rPr lang="de-DE" err="1">
                  <a:latin typeface="Rubik" pitchFamily="2" charset="-79"/>
                  <a:cs typeface="Rubik" pitchFamily="2" charset="-79"/>
                </a:rPr>
                <a:t>Forger</a:t>
              </a:r>
              <a:endParaRPr lang="de-DE">
                <a:latin typeface="Rubik" pitchFamily="2" charset="-79"/>
                <a:cs typeface="Rubik" pitchFamily="2" charset="-79"/>
              </a:endParaRP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7ED75EFB-0561-7738-0F06-B2116320D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85" y="6089546"/>
            <a:ext cx="533612" cy="53361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66CEAF1-3984-4854-34DF-115119772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42" y="5866268"/>
            <a:ext cx="849055" cy="8711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9F36990-92E4-9FED-3C48-504138819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48" y="6055338"/>
            <a:ext cx="1505579" cy="54011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933BD47-2C2F-9C7F-0092-351C0057A58E}"/>
              </a:ext>
            </a:extLst>
          </p:cNvPr>
          <p:cNvSpPr txBox="1"/>
          <p:nvPr/>
        </p:nvSpPr>
        <p:spPr>
          <a:xfrm>
            <a:off x="224243" y="5947904"/>
            <a:ext cx="4527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Maßnahme wurde im Rahmen des GAP-Strategieplans unter Beteiligung der Europäischen Union und des Landes Rheinland-Pfalz, vertreten durch das Ministerium für Wirtschaft, Verkehr, Landwirtschaft und Weinbau im Förderprogramm „LEADER“ in der Region „Vom Rhein zum Wein“ gefördert.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0FF8B5-1FA8-F4A6-8928-D621398596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55" y="5989221"/>
            <a:ext cx="904202" cy="61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9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43435"/>
            <a:ext cx="8724176" cy="65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11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189507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latin typeface="Patua One"/>
              </a:rPr>
              <a:t>Arten</a:t>
            </a:r>
            <a:r>
              <a:rPr lang="de-DE" sz="2400" b="1" dirty="0">
                <a:solidFill>
                  <a:srgbClr val="3D7233"/>
                </a:solidFill>
                <a:latin typeface="Patua One"/>
              </a:rPr>
              <a:t>vielfalt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2166877"/>
            <a:ext cx="76780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Vielfalt in jeglicher Hinsicht!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b="1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Vielfalt</a:t>
            </a:r>
            <a:r>
              <a:rPr lang="de-DE" dirty="0">
                <a:latin typeface="Rubik" pitchFamily="2" charset="-79"/>
                <a:cs typeface="Rubik" pitchFamily="2" charset="-79"/>
              </a:rPr>
              <a:t> durch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Pflanzen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Tiere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48188" y="150812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12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77" y="312738"/>
            <a:ext cx="7820836" cy="59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7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13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3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14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77" y="312738"/>
            <a:ext cx="7820836" cy="59820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49" y="0"/>
            <a:ext cx="8652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15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9" y="0"/>
            <a:ext cx="6721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0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16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94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09" y="160337"/>
            <a:ext cx="8181105" cy="612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1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18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189507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latin typeface="Patua One"/>
              </a:rPr>
              <a:t>Arten</a:t>
            </a:r>
            <a:r>
              <a:rPr lang="de-DE" sz="2400" b="1" dirty="0">
                <a:solidFill>
                  <a:srgbClr val="3D7233"/>
                </a:solidFill>
                <a:latin typeface="Patua One"/>
              </a:rPr>
              <a:t>vielfalt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2166877"/>
            <a:ext cx="767805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Vielfalt in jeglicher Hinsicht!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b="1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Vielfalt</a:t>
            </a:r>
            <a:r>
              <a:rPr lang="de-DE" dirty="0">
                <a:latin typeface="Rubik" pitchFamily="2" charset="-79"/>
                <a:cs typeface="Rubik" pitchFamily="2" charset="-79"/>
              </a:rPr>
              <a:t> durch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Pflanzen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Tiere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Strukturen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8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19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18804" y="937346"/>
            <a:ext cx="6631709" cy="49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10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20451" y="1275344"/>
            <a:ext cx="156485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latin typeface="Patua One"/>
              </a:rPr>
              <a:t>Gliederung</a:t>
            </a:r>
            <a:endParaRPr lang="de-DE" sz="2400" dirty="0">
              <a:latin typeface="Patua One" panose="02000000000000000000" pitchFamily="2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0451" y="1993076"/>
            <a:ext cx="560929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de-DE" dirty="0">
                <a:cs typeface="Rubik"/>
              </a:rPr>
              <a:t>Naturgarten - Was ist das eigentlich?</a:t>
            </a:r>
          </a:p>
          <a:p>
            <a:pPr marL="285750" indent="-285750">
              <a:buFont typeface="Calibri"/>
              <a:buChar char="-"/>
            </a:pPr>
            <a:endParaRPr lang="de-DE" dirty="0">
              <a:cs typeface="Rubik"/>
            </a:endParaRPr>
          </a:p>
          <a:p>
            <a:pPr marL="285750" indent="-285750">
              <a:buFont typeface="Calibri"/>
              <a:buChar char="-"/>
            </a:pPr>
            <a:r>
              <a:rPr lang="de-DE" dirty="0">
                <a:cs typeface="Rubik"/>
              </a:rPr>
              <a:t>Unser Boden – Ein wahrer Alleskönner</a:t>
            </a:r>
          </a:p>
          <a:p>
            <a:pPr marL="285750" indent="-285750">
              <a:buFont typeface="Calibri"/>
              <a:buChar char="-"/>
            </a:pPr>
            <a:endParaRPr lang="de-DE" dirty="0">
              <a:cs typeface="Rubik"/>
            </a:endParaRPr>
          </a:p>
          <a:p>
            <a:pPr marL="285750" indent="-285750">
              <a:buFont typeface="Calibri"/>
              <a:buChar char="-"/>
            </a:pPr>
            <a:r>
              <a:rPr lang="de-DE" dirty="0">
                <a:cs typeface="Rubik"/>
              </a:rPr>
              <a:t>Lebensräume</a:t>
            </a:r>
          </a:p>
          <a:p>
            <a:pPr marL="285750" indent="-285750">
              <a:buFont typeface="Calibri"/>
              <a:buChar char="-"/>
            </a:pPr>
            <a:endParaRPr lang="de-DE" dirty="0">
              <a:cs typeface="Rubik"/>
            </a:endParaRPr>
          </a:p>
          <a:p>
            <a:pPr marL="285750" indent="-285750">
              <a:buFont typeface="Calibri"/>
              <a:buChar char="-"/>
            </a:pPr>
            <a:r>
              <a:rPr lang="de-DE" dirty="0">
                <a:cs typeface="Rubik"/>
              </a:rPr>
              <a:t>Passende Pflanzen</a:t>
            </a:r>
          </a:p>
          <a:p>
            <a:pPr marL="285750" indent="-285750">
              <a:buFont typeface="Calibri"/>
              <a:buChar char="-"/>
            </a:pPr>
            <a:endParaRPr lang="de-DE" dirty="0">
              <a:cs typeface="Rubik"/>
            </a:endParaRPr>
          </a:p>
          <a:p>
            <a:pPr marL="285750" indent="-285750">
              <a:buFont typeface="Calibri"/>
              <a:buChar char="-"/>
            </a:pPr>
            <a:r>
              <a:rPr lang="de-DE" dirty="0">
                <a:cs typeface="Rubik"/>
              </a:rPr>
              <a:t>Garten - winterfit</a:t>
            </a:r>
          </a:p>
          <a:p>
            <a:pPr marL="285750" indent="-285750">
              <a:buFont typeface="Calibri"/>
              <a:buChar char="-"/>
            </a:pPr>
            <a:endParaRPr lang="de-DE" dirty="0">
              <a:cs typeface="Rubik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1730" y="1852840"/>
            <a:ext cx="76780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20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35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21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30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22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23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443563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Heimisch</a:t>
            </a:r>
            <a:r>
              <a:rPr lang="de-DE" sz="2400" dirty="0">
                <a:latin typeface="Patua One"/>
              </a:rPr>
              <a:t> – Was bedeutet das?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2594062"/>
            <a:ext cx="767805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Die Gesamtheit der indigenen und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archäophytischen</a:t>
            </a:r>
            <a:r>
              <a:rPr lang="de-DE" dirty="0">
                <a:latin typeface="Rubik" pitchFamily="2" charset="-79"/>
                <a:cs typeface="Rubik" pitchFamily="2" charset="-79"/>
              </a:rPr>
              <a:t> Pflanzen.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 Diese Pflanzen konnten im Laufe der Jahrhunderte ökologische Nischen besetzen und sind fest in die hiesigen Ökosysteme eingebunden.</a:t>
            </a: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24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203669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Invasive Neophyten</a:t>
            </a:r>
            <a:r>
              <a:rPr lang="de-DE" sz="2400" dirty="0">
                <a:latin typeface="Patua One"/>
              </a:rPr>
              <a:t> – </a:t>
            </a:r>
          </a:p>
          <a:p>
            <a:r>
              <a:rPr lang="de-DE" sz="2400" dirty="0">
                <a:latin typeface="Patua One"/>
              </a:rPr>
              <a:t>Können Pflanzen wirklich böse sein?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3235328"/>
            <a:ext cx="767805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Alle Pflanzen, die nach der Entdeckung Amerikas eingeschleppt wurden, werden als Neophyten bezeichnet.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Haben eine andere Entwicklungsgeschichte und sind nicht in die hiesigen Ökosysteme eingebunden!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latin typeface="Rubik" pitchFamily="2" charset="-79"/>
              <a:cs typeface="Rubik" pitchFamily="2" charset="-79"/>
              <a:sym typeface="Wingdings" panose="05000000000000000000" pitchFamily="2" charset="2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Invasive Neophyten sind die Pflanzen, die heimische Pflanzen verdrängen.</a:t>
            </a: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25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203669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Invasive Neophyten</a:t>
            </a:r>
            <a:r>
              <a:rPr lang="de-DE" sz="2400" dirty="0">
                <a:latin typeface="Patua One"/>
              </a:rPr>
              <a:t> – </a:t>
            </a:r>
          </a:p>
          <a:p>
            <a:r>
              <a:rPr lang="de-DE" sz="2400" dirty="0">
                <a:latin typeface="Patua One"/>
              </a:rPr>
              <a:t>Können Pflanzen wirklich böse sein?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51948" y="5144762"/>
            <a:ext cx="4305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Einjähriges Berufkraut</a:t>
            </a:r>
          </a:p>
          <a:p>
            <a:r>
              <a:rPr lang="de-DE" sz="900" dirty="0">
                <a:latin typeface="Rubik" pitchFamily="2" charset="-79"/>
                <a:cs typeface="Rubik" pitchFamily="2" charset="-79"/>
              </a:rPr>
              <a:t>https://www.bauernzeitung.ch/artikel/pflanzen/invasive-neophyten-jetzt-gegen-das-einjaehrige-berufkraut-vorgehen-357892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59" y="2342298"/>
            <a:ext cx="4203467" cy="268233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201" y="2347776"/>
            <a:ext cx="3401890" cy="3587447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5398201" y="5935223"/>
            <a:ext cx="427232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Kanadische Goldrute</a:t>
            </a:r>
          </a:p>
          <a:p>
            <a:r>
              <a:rPr lang="de-DE" sz="900" dirty="0">
                <a:latin typeface="Rubik" pitchFamily="2" charset="-79"/>
                <a:cs typeface="Rubik" pitchFamily="2" charset="-79"/>
              </a:rPr>
              <a:t>https://www.smagy.de/index.php?func=plant&amp;task=showPlant&amp;taskID=kanagold</a:t>
            </a:r>
          </a:p>
        </p:txBody>
      </p:sp>
    </p:spTree>
    <p:extLst>
      <p:ext uri="{BB962C8B-B14F-4D97-AF65-F5344CB8AC3E}">
        <p14:creationId xmlns:p14="http://schemas.microsoft.com/office/powerpoint/2010/main" val="1839364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26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62654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Invasive Arten </a:t>
            </a:r>
            <a:r>
              <a:rPr lang="de-DE" sz="2400" dirty="0">
                <a:latin typeface="Patua One"/>
              </a:rPr>
              <a:t>gibt es auch im Tierreich!</a:t>
            </a:r>
            <a:endParaRPr lang="de-DE" sz="2400" b="1" dirty="0"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51948" y="5144762"/>
            <a:ext cx="312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Einjähriges Berufkraut</a:t>
            </a:r>
          </a:p>
        </p:txBody>
      </p:sp>
      <p:sp>
        <p:nvSpPr>
          <p:cNvPr id="15" name="Rechteck 14"/>
          <p:cNvSpPr/>
          <p:nvPr/>
        </p:nvSpPr>
        <p:spPr>
          <a:xfrm>
            <a:off x="5009284" y="5144761"/>
            <a:ext cx="4597734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Die grüne Reiswanze</a:t>
            </a:r>
          </a:p>
          <a:p>
            <a:r>
              <a:rPr lang="de-DE" sz="1050" dirty="0">
                <a:latin typeface="Rubik" pitchFamily="2" charset="-79"/>
                <a:cs typeface="Rubik" pitchFamily="2" charset="-79"/>
              </a:rPr>
              <a:t>https://www.isip.de/isip/servlet/isip-de/infothek/neozoen/gruene-reiswanze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69" y="1987573"/>
            <a:ext cx="3794391" cy="37943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079" y="1947094"/>
            <a:ext cx="4137884" cy="3103413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683069" y="5831348"/>
            <a:ext cx="7236276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Der asiatische Marienkäfer</a:t>
            </a:r>
          </a:p>
          <a:p>
            <a:r>
              <a:rPr lang="de-DE" sz="1050" dirty="0">
                <a:latin typeface="Rubik" pitchFamily="2" charset="-79"/>
                <a:cs typeface="Rubik" pitchFamily="2" charset="-79"/>
              </a:rPr>
              <a:t>https://de.wikipedia.org/wiki/Asiatischer_Marienk%C3%A4fer#/media/Datei:Asian_lady_beetle-(Harmonia-axyridis).jpg</a:t>
            </a:r>
          </a:p>
        </p:txBody>
      </p:sp>
    </p:spTree>
    <p:extLst>
      <p:ext uri="{BB962C8B-B14F-4D97-AF65-F5344CB8AC3E}">
        <p14:creationId xmlns:p14="http://schemas.microsoft.com/office/powerpoint/2010/main" val="3130189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27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95547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Insekten</a:t>
            </a:r>
            <a:r>
              <a:rPr lang="de-DE" sz="2400" dirty="0">
                <a:latin typeface="Patua One"/>
              </a:rPr>
              <a:t> – Und warum sie heimisch lieben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12775" y="3235328"/>
            <a:ext cx="7678055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Es gibt ca. 560 heimische Wildbienen-Arten in Deutschland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Davon die Hälfte sind Spezialisten: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Glänzende Natternkopf-Mauerbiene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Knautien-Sandbiene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Mohn-Mauerbiene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Zweifarbige Schneckenhaus-Mauerbiene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Diese Insekten benötigen nicht nur spezielle Pflanzen, sondern auch spezielle Brutmaterialien (Reisig, Mohnblätter, Sand, Schneckenhäuser)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Daher brauchen wir Artenvielfalt und Strukturreichtum!</a:t>
            </a:r>
          </a:p>
        </p:txBody>
      </p:sp>
    </p:spTree>
    <p:extLst>
      <p:ext uri="{BB962C8B-B14F-4D97-AF65-F5344CB8AC3E}">
        <p14:creationId xmlns:p14="http://schemas.microsoft.com/office/powerpoint/2010/main" val="18476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28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95547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Insekten</a:t>
            </a:r>
            <a:r>
              <a:rPr lang="de-DE" sz="2400" dirty="0">
                <a:latin typeface="Patua One"/>
              </a:rPr>
              <a:t> – Und warum sie heimisch lieben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12775" y="2565964"/>
            <a:ext cx="767805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 nicht nur Bienen, auch Schmetterlinge und Vögel brauchen teilweise bestimmte Nahrungsquellen: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Distelfink </a:t>
            </a: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 Wilde Karde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Nachtfalter  Seifenkraut, Rote oder Weiße Lichtnelke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Aurora-Falter  Wiesenschaumkraut (Raupenfutter)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Exotische Pflanzen sind oft eine Gefahr, da sie durch Zucht steril sind und daher keine Pollen produzieren!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Sommerflieder und Schmetterlingsflieder sind nicht heimisch und potentiell invasiv!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Je mehr heimische Arten wir haben, desto stabiler ist das Ökosystem!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So können Tiere gepflanzt werden!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264" y="-36946"/>
            <a:ext cx="2231735" cy="230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84" y="7937"/>
            <a:ext cx="6864356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822" y="0"/>
            <a:ext cx="6864356" cy="685800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29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525584" y="6308081"/>
            <a:ext cx="467147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Patua One"/>
              </a:rPr>
              <a:t>Raupe des Liguster-Schwärmers</a:t>
            </a:r>
            <a:endParaRPr lang="de-DE" sz="2400" b="1" dirty="0">
              <a:solidFill>
                <a:schemeClr val="bg1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49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20451" y="1275344"/>
            <a:ext cx="529164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latin typeface="Patua One"/>
              </a:rPr>
              <a:t>Naturgarten – Was ist das eigentlich?</a:t>
            </a:r>
            <a:endParaRPr lang="de-DE" sz="2400" dirty="0">
              <a:latin typeface="Patua One" panose="02000000000000000000" pitchFamily="2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817839" y="2192878"/>
            <a:ext cx="94046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Chaos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1730" y="1852840"/>
            <a:ext cx="76780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16972" y="2523630"/>
            <a:ext cx="278337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 dirty="0">
              <a:cs typeface="Rubik"/>
            </a:endParaRPr>
          </a:p>
          <a:p>
            <a:r>
              <a:rPr lang="de-DE" dirty="0">
                <a:cs typeface="Rubik"/>
              </a:rPr>
              <a:t>Ein großes Durcheinander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896385" y="3099444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Unkraut, Unkraut, Unkraut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462286" y="4908593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wild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232951" y="4491283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verwildert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12775" y="4235376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Reine Faulheit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45745" y="3488031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Leben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408406" y="2128497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wunderschön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853973" y="3854705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Biodiversität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853973" y="5535108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Heimische Pflanzen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74130" y="2005240"/>
            <a:ext cx="76780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>
              <a:latin typeface="Rubik" pitchFamily="2" charset="-79"/>
              <a:cs typeface="Rubik" pitchFamily="2" charset="-79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984057" y="3850948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Artenvielfalt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200346" y="4774589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inspirierend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330484" y="5230833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dynamisch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352408" y="2647308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kreativ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122626" y="4619192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srgbClr val="3D7233"/>
                </a:solidFill>
                <a:cs typeface="Rubik"/>
              </a:rPr>
              <a:t>pflegeleicht</a:t>
            </a:r>
          </a:p>
        </p:txBody>
      </p:sp>
    </p:spTree>
    <p:extLst>
      <p:ext uri="{BB962C8B-B14F-4D97-AF65-F5344CB8AC3E}">
        <p14:creationId xmlns:p14="http://schemas.microsoft.com/office/powerpoint/2010/main" val="378054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30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58" y="160337"/>
            <a:ext cx="8337357" cy="62530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9558" y="6013418"/>
            <a:ext cx="681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Larve der Salomonssiegel Blattwespe, Maiglöckchen Blattwespe</a:t>
            </a:r>
          </a:p>
        </p:txBody>
      </p:sp>
    </p:spTree>
    <p:extLst>
      <p:ext uri="{BB962C8B-B14F-4D97-AF65-F5344CB8AC3E}">
        <p14:creationId xmlns:p14="http://schemas.microsoft.com/office/powerpoint/2010/main" val="3323690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31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3163045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Pflegeleicht</a:t>
            </a:r>
            <a:r>
              <a:rPr lang="de-DE" sz="2400" dirty="0">
                <a:latin typeface="Patua One"/>
              </a:rPr>
              <a:t> </a:t>
            </a:r>
            <a:r>
              <a:rPr lang="de-DE" sz="2400" dirty="0">
                <a:solidFill>
                  <a:srgbClr val="3D7233"/>
                </a:solidFill>
                <a:latin typeface="Patua One" panose="02000000000000000000" pitchFamily="2" charset="0"/>
              </a:rPr>
              <a:t>&amp; </a:t>
            </a:r>
            <a:r>
              <a:rPr lang="de-DE" sz="2400" dirty="0" err="1">
                <a:solidFill>
                  <a:srgbClr val="3D7233"/>
                </a:solidFill>
                <a:latin typeface="Patua One" panose="02000000000000000000" pitchFamily="2" charset="0"/>
              </a:rPr>
              <a:t>Klimafit</a:t>
            </a:r>
            <a:endParaRPr lang="de-DE" sz="2400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3433762"/>
            <a:ext cx="767805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Pflegeleicht….einfach nichts tun?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 </a:t>
            </a: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 wir greifen regulierend in unseren Garten, in die Natur ein</a:t>
            </a:r>
          </a:p>
          <a:p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  er soll nicht nur Pflanzen und Tieren Raum geben, sondern auch uns!</a:t>
            </a:r>
            <a:endParaRPr lang="de-DE" dirty="0">
              <a:latin typeface="Rubik" pitchFamily="2" charset="-79"/>
              <a:cs typeface="Rubik" pitchFamily="2" charset="-79"/>
            </a:endParaRP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6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32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208582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Pflegeleicht</a:t>
            </a:r>
            <a:r>
              <a:rPr lang="de-DE" sz="2400" dirty="0">
                <a:latin typeface="Patua One"/>
              </a:rPr>
              <a:t>…</a:t>
            </a:r>
            <a:endParaRPr lang="de-DE" sz="2400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2842635"/>
            <a:ext cx="76780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…weil sich Wildpflanzen selbst vermehren und ausbreiten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…weil heimische Wildpflanzen perfekt an angepasst sind und teilweise viel Trockenheit vertragen (vor allem die Magerstandorte!)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…weil sich durch die Artenvielfalt immer eine Lücke schließt!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…damit wir die Dynamik, die Ästhetik, die Harmonie in unserem Garten bewundern können!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33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81761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Maßnahmen, die ein Naturgarten braucht</a:t>
            </a:r>
            <a:endParaRPr lang="de-DE" sz="2400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2931277"/>
            <a:ext cx="767805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Gestalten und Bewässern! (zumindest in der Anwachsphase)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Gerade in der Anfangsphase: Altbestände, die wir nicht haben wollen, rausreisen!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Ggf. Mähen (nicht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mulchen</a:t>
            </a:r>
            <a:r>
              <a:rPr lang="de-DE" dirty="0">
                <a:latin typeface="Rubik" pitchFamily="2" charset="-79"/>
                <a:cs typeface="Rubik" pitchFamily="2" charset="-79"/>
              </a:rPr>
              <a:t>!) und Mahd entfernen.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Invasive Neophyten rausreisen und ab in die Restmülltonne!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Pflanzen ausdünnen, abstechen, Saatgut gewinnen, </a:t>
            </a:r>
            <a:r>
              <a:rPr lang="de-DE" b="1" dirty="0">
                <a:latin typeface="Rubik" pitchFamily="2" charset="-79"/>
                <a:cs typeface="Rubik" pitchFamily="2" charset="-79"/>
              </a:rPr>
              <a:t>weiterverschenken!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Beobachten, Staunen, Freuen!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34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146706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 err="1">
                <a:solidFill>
                  <a:srgbClr val="3D7233"/>
                </a:solidFill>
                <a:latin typeface="Patua One"/>
              </a:rPr>
              <a:t>Klimafit</a:t>
            </a:r>
            <a:r>
              <a:rPr lang="de-DE" sz="2400" dirty="0">
                <a:latin typeface="Patua One"/>
              </a:rPr>
              <a:t> - 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2478031"/>
            <a:ext cx="76780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Bewässern müssen wir nur in der Anfangsphase.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Verschiedene Wuchsformen, verschiedene Strukturen bilden Schattenplätze für Arten, die solche bevorzugen!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Der Boden ist durch Bewuchs bedeckt und somit vor Austrocknung geschützt.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Trockene Standorte und Sumpfstandorte miteinander kombinieren!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35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47682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Unser Boden – Ein wahrer Alleskönner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32702" y="2581870"/>
            <a:ext cx="76780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b="1" dirty="0">
                <a:latin typeface="Rubik" pitchFamily="2" charset="-79"/>
                <a:cs typeface="Rubik" pitchFamily="2" charset="-79"/>
              </a:rPr>
              <a:t>Was ist Boden eigentlich?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73176" y="3523823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Erde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12775" y="4293487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Dreck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864712" y="3139968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Fundament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812155" y="4171207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Matsch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921264" y="3857543"/>
            <a:ext cx="2783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800" dirty="0">
                <a:solidFill>
                  <a:srgbClr val="3D7233"/>
                </a:solidFill>
                <a:cs typeface="Rubik"/>
              </a:rPr>
              <a:t>Lebensgrundlage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556550" y="4873659"/>
            <a:ext cx="2783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800" dirty="0">
                <a:solidFill>
                  <a:srgbClr val="3D7233"/>
                </a:solidFill>
                <a:cs typeface="Rubik"/>
              </a:rPr>
              <a:t>Ökosystem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747128" y="5017624"/>
            <a:ext cx="360261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800" dirty="0">
                <a:solidFill>
                  <a:srgbClr val="3D7233"/>
                </a:solidFill>
                <a:cs typeface="Rubik"/>
              </a:rPr>
              <a:t>Lebendiger Organismus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48086" y="2979060"/>
            <a:ext cx="12483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800" dirty="0">
                <a:solidFill>
                  <a:srgbClr val="3D7233"/>
                </a:solidFill>
                <a:cs typeface="Rubik"/>
              </a:rPr>
              <a:t>Kapital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12775" y="4885159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Mit den Füßen getreten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803513" y="5742011"/>
            <a:ext cx="57795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800" dirty="0">
                <a:solidFill>
                  <a:srgbClr val="3D7233"/>
                </a:solidFill>
                <a:cs typeface="Rubik"/>
              </a:rPr>
              <a:t>Eine Faszination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2383960" y="3595783"/>
            <a:ext cx="824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cs typeface="Rubik"/>
              </a:rPr>
              <a:t>Kapital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931296" y="4287039"/>
            <a:ext cx="309625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800" dirty="0">
                <a:solidFill>
                  <a:srgbClr val="3D7233"/>
                </a:solidFill>
                <a:cs typeface="Rubik"/>
              </a:rPr>
              <a:t>Endliche Ressource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20468" y="5500012"/>
            <a:ext cx="27833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cs typeface="Rubik"/>
              </a:rPr>
              <a:t>Spekulationsobjekt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823132" y="3566513"/>
            <a:ext cx="225636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800" dirty="0">
                <a:solidFill>
                  <a:srgbClr val="3D7233"/>
                </a:solidFill>
                <a:cs typeface="Rubik"/>
              </a:rPr>
              <a:t>Klimaschützer</a:t>
            </a:r>
          </a:p>
        </p:txBody>
      </p:sp>
    </p:spTree>
    <p:extLst>
      <p:ext uri="{BB962C8B-B14F-4D97-AF65-F5344CB8AC3E}">
        <p14:creationId xmlns:p14="http://schemas.microsoft.com/office/powerpoint/2010/main" val="64207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/>
      <p:bldP spid="23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36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388279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Der Boden als Organismus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2702" y="3049531"/>
            <a:ext cx="76780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cs typeface="Rubik"/>
              </a:rPr>
              <a:t>Wie viele Bodenlebewesen leben im Boden?</a:t>
            </a:r>
          </a:p>
          <a:p>
            <a:pPr>
              <a:lnSpc>
                <a:spcPct val="150000"/>
              </a:lnSpc>
            </a:pPr>
            <a:endParaRPr lang="de-DE" dirty="0">
              <a:cs typeface="Rubik"/>
            </a:endParaRPr>
          </a:p>
          <a:p>
            <a:pPr>
              <a:lnSpc>
                <a:spcPct val="150000"/>
              </a:lnSpc>
            </a:pPr>
            <a:r>
              <a:rPr lang="de-DE" dirty="0">
                <a:cs typeface="Rubik"/>
                <a:sym typeface="Wingdings" panose="05000000000000000000" pitchFamily="2" charset="2"/>
              </a:rPr>
              <a:t>In einer Handvoll Boden mehr Lebewesen als es Menschen auf der Erde gibt</a:t>
            </a:r>
          </a:p>
          <a:p>
            <a:pPr>
              <a:lnSpc>
                <a:spcPct val="150000"/>
              </a:lnSpc>
            </a:pPr>
            <a:r>
              <a:rPr lang="de-DE" dirty="0">
                <a:cs typeface="Rubik"/>
                <a:sym typeface="Wingdings" panose="05000000000000000000" pitchFamily="2" charset="2"/>
              </a:rPr>
              <a:t> 40 Großvieheinheiten, 1 Großvieheinheit = 1 Kuh</a:t>
            </a:r>
          </a:p>
          <a:p>
            <a:pPr>
              <a:lnSpc>
                <a:spcPct val="150000"/>
              </a:lnSpc>
            </a:pPr>
            <a:r>
              <a:rPr lang="de-DE" dirty="0">
                <a:cs typeface="Rubik"/>
                <a:sym typeface="Wingdings" panose="05000000000000000000" pitchFamily="2" charset="2"/>
              </a:rPr>
              <a:t> davon 8 GVE Regenwürmer/ha</a:t>
            </a:r>
          </a:p>
          <a:p>
            <a:pPr>
              <a:lnSpc>
                <a:spcPct val="150000"/>
              </a:lnSpc>
            </a:pPr>
            <a:endParaRPr lang="de-DE" dirty="0"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23771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229" y="693420"/>
            <a:ext cx="7451066" cy="496737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675190" y="5737474"/>
            <a:ext cx="6622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/>
              <a:t>https://www.wurzelwerk.net/gemuesegarten/schaedlinge-nuetzlinge/bodenlebewesen-foerdern/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75190" y="312738"/>
            <a:ext cx="2997517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Milben</a:t>
            </a:r>
          </a:p>
        </p:txBody>
      </p:sp>
    </p:spTree>
    <p:extLst>
      <p:ext uri="{BB962C8B-B14F-4D97-AF65-F5344CB8AC3E}">
        <p14:creationId xmlns:p14="http://schemas.microsoft.com/office/powerpoint/2010/main" val="3391107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38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737360" y="5737474"/>
            <a:ext cx="6622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/>
              <a:t>https://www.oekoleo.de/artikel/spurensuche-wie-entsteht-humus/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75190" y="312738"/>
            <a:ext cx="2997517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Asseln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20" y="665737"/>
            <a:ext cx="6746883" cy="506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92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39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2086670" y="5599287"/>
            <a:ext cx="6622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/>
              <a:t>https://www.geo.de/geolino/natur-und-umwelt/4390-rtkl-erdreich-es-wimmelt-im-boden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75190" y="312738"/>
            <a:ext cx="2997517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Würmer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670" y="781387"/>
            <a:ext cx="6134196" cy="48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2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193033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 err="1">
                <a:latin typeface="Patua One"/>
              </a:rPr>
              <a:t>Natur</a:t>
            </a:r>
            <a:r>
              <a:rPr lang="de-DE" sz="2400" b="1" dirty="0" err="1">
                <a:solidFill>
                  <a:srgbClr val="3D7233"/>
                </a:solidFill>
                <a:latin typeface="Patua One"/>
              </a:rPr>
              <a:t>Garten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6" y="2166877"/>
            <a:ext cx="3109480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Der Kosmos mit all seiner Materie und seinen Kräften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Ursprünglich vom Menschen nicht beeinflusst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Der Mensch ist ein Teil davon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01043" y="1391175"/>
            <a:ext cx="2032929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latin typeface="Patua One"/>
              </a:rPr>
              <a:t>Natur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957762" y="1326582"/>
            <a:ext cx="2032929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b="1" dirty="0">
                <a:solidFill>
                  <a:srgbClr val="3D7233"/>
                </a:solidFill>
                <a:latin typeface="Patua One"/>
              </a:rPr>
              <a:t>Garten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71730" y="2172445"/>
            <a:ext cx="2929114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Ein abgegrenztes Stück Land, in dem Pflanzen oder Tiere kultiviert werden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um Ertrag zu ernten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dient der Freizeit, der Erholung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hat einen ästhetischen Zweck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48120" y="5136398"/>
            <a:ext cx="94376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000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Ort für Natur und Mensch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000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Wie viel Natur und wie viel Mensch bleibt jedem selbst überlassen! </a:t>
            </a:r>
            <a:endParaRPr lang="de-DE" sz="2000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5939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40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361212" y="5890259"/>
            <a:ext cx="6622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/>
              <a:t>https://www.mikro-foto.de/glockentierchen.html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75190" y="312738"/>
            <a:ext cx="2997517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Glockentierchen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741" y="886328"/>
            <a:ext cx="7122248" cy="47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63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41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301334" y="312738"/>
            <a:ext cx="2997517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Spinnen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982" y="784987"/>
            <a:ext cx="6080760" cy="45605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671638" y="5400453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/>
              <a:t>http://www.ahabc.de/leben/spinnen-im-und-auf-dem-boden/#</a:t>
            </a:r>
          </a:p>
        </p:txBody>
      </p:sp>
    </p:spTree>
    <p:extLst>
      <p:ext uri="{BB962C8B-B14F-4D97-AF65-F5344CB8AC3E}">
        <p14:creationId xmlns:p14="http://schemas.microsoft.com/office/powerpoint/2010/main" val="3850448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42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27382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Bodenbestandteile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755" y="2736255"/>
            <a:ext cx="1373504" cy="1679220"/>
          </a:xfrm>
          <a:prstGeom prst="rect">
            <a:avLst/>
          </a:prstGeom>
        </p:spPr>
      </p:pic>
      <p:pic>
        <p:nvPicPr>
          <p:cNvPr id="17" name="Inhaltsplatzhalt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17" y="2370274"/>
            <a:ext cx="8581909" cy="2770730"/>
          </a:xfrm>
        </p:spPr>
      </p:pic>
      <p:sp>
        <p:nvSpPr>
          <p:cNvPr id="3" name="Ellipse 2"/>
          <p:cNvSpPr/>
          <p:nvPr/>
        </p:nvSpPr>
        <p:spPr>
          <a:xfrm>
            <a:off x="2362735" y="3575865"/>
            <a:ext cx="1052945" cy="839610"/>
          </a:xfrm>
          <a:prstGeom prst="ellipse">
            <a:avLst/>
          </a:prstGeom>
          <a:noFill/>
          <a:ln w="57150">
            <a:solidFill>
              <a:srgbClr val="3D7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897746" y="2235200"/>
            <a:ext cx="5938982" cy="2905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Inhaltsplatzhalter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7"/>
          <a:stretch/>
        </p:blipFill>
        <p:spPr>
          <a:xfrm>
            <a:off x="4056266" y="2496856"/>
            <a:ext cx="5404166" cy="277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43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307808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Bodenfruchtbarkeit…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2702" y="2866651"/>
            <a:ext cx="7678055" cy="54938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…umfasst die Eigenschaften lebendigen Bodens</a:t>
            </a:r>
          </a:p>
          <a:p>
            <a:pPr>
              <a:lnSpc>
                <a:spcPct val="150000"/>
              </a:lnSpc>
            </a:pPr>
            <a:r>
              <a:rPr lang="de-DE" dirty="0"/>
              <a:t>…als Effizienz der Nährstoffumsetzung im Boden</a:t>
            </a:r>
          </a:p>
          <a:p>
            <a:pPr>
              <a:lnSpc>
                <a:spcPct val="150000"/>
              </a:lnSpc>
            </a:pPr>
            <a:r>
              <a:rPr lang="de-DE" dirty="0"/>
              <a:t>...ist ein ökologischer Lebensprozess (und kein Ergebnis chemischer Nährstoffe)</a:t>
            </a:r>
          </a:p>
          <a:p>
            <a:pPr>
              <a:lnSpc>
                <a:spcPct val="150000"/>
              </a:lnSpc>
            </a:pPr>
            <a:r>
              <a:rPr lang="de-DE" dirty="0"/>
              <a:t>…bedeutet Regenerationsfähigkeit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364" y="4274845"/>
            <a:ext cx="2001202" cy="244663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605792" y="6421395"/>
            <a:ext cx="9049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75" dirty="0"/>
              <a:t>Foto: Otto Ehrmann, Bildarchiv Boden</a:t>
            </a:r>
          </a:p>
        </p:txBody>
      </p:sp>
    </p:spTree>
    <p:extLst>
      <p:ext uri="{BB962C8B-B14F-4D97-AF65-F5344CB8AC3E}">
        <p14:creationId xmlns:p14="http://schemas.microsoft.com/office/powerpoint/2010/main" val="30689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44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63006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Die Grundpfeiler der Bodenfruchtbarkeit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2702" y="3049531"/>
            <a:ext cx="7678055" cy="18912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Dauerhafte Bodenbedeckung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Dauerhafte Durchwurzelung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Minimale Bodenbearbeitung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Maximale Biodiversität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645878" y="5786067"/>
            <a:ext cx="9049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75" dirty="0"/>
              <a:t>Foto: Otto Ehrmann, Bildarchiv Boden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20602" y="3710967"/>
            <a:ext cx="2510283" cy="251028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755" y="2736255"/>
            <a:ext cx="1373504" cy="16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45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472276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Bodenfruchtbarkeit wahrnehmen 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62001" y="2798618"/>
            <a:ext cx="7739063" cy="330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1" dirty="0"/>
              <a:t>Ohne Werkzeug: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Beobachtung der Pflanzen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Interpretation der Bodenoberfläche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Boden mit allen Sinnen untersuchen</a:t>
            </a:r>
          </a:p>
          <a:p>
            <a:pPr marL="0" indent="0">
              <a:lnSpc>
                <a:spcPct val="150000"/>
              </a:lnSpc>
            </a:pPr>
            <a:endParaRPr lang="de-DE" sz="2000" dirty="0"/>
          </a:p>
          <a:p>
            <a:pPr>
              <a:lnSpc>
                <a:spcPct val="150000"/>
              </a:lnSpc>
            </a:pPr>
            <a:endParaRPr lang="de-DE" sz="20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46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299473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Bodeneigenschaften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12775" y="2630221"/>
            <a:ext cx="7678055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Durchwurzelbarkeit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Wasserhaltefähigkeit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Wasserdurchlässigkeit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pH-Wert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Biologische Aktivität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645878" y="5786067"/>
            <a:ext cx="9049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75" dirty="0"/>
              <a:t>Foto: Otto Ehrmann, Bildarchiv Boden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20602" y="3710967"/>
            <a:ext cx="2510283" cy="251028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755" y="2736255"/>
            <a:ext cx="1373504" cy="16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8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47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27382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Bodenbestandteile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755" y="2736255"/>
            <a:ext cx="1373504" cy="1679220"/>
          </a:xfrm>
          <a:prstGeom prst="rect">
            <a:avLst/>
          </a:prstGeom>
        </p:spPr>
      </p:pic>
      <p:pic>
        <p:nvPicPr>
          <p:cNvPr id="17" name="Inhaltsplatzhalt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17" y="2370274"/>
            <a:ext cx="8581909" cy="2770730"/>
          </a:xfrm>
        </p:spPr>
      </p:pic>
      <p:sp>
        <p:nvSpPr>
          <p:cNvPr id="3" name="Ellipse 2"/>
          <p:cNvSpPr/>
          <p:nvPr/>
        </p:nvSpPr>
        <p:spPr>
          <a:xfrm>
            <a:off x="663604" y="4436468"/>
            <a:ext cx="1303741" cy="1003750"/>
          </a:xfrm>
          <a:prstGeom prst="ellipse">
            <a:avLst/>
          </a:prstGeom>
          <a:noFill/>
          <a:ln w="57150">
            <a:solidFill>
              <a:srgbClr val="3D7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2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48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617989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Bodenbestandteile – Mineralische Substanz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3189" y="1852840"/>
            <a:ext cx="4824643" cy="43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97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49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239520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Die Fingerprobe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40361" y="3004544"/>
            <a:ext cx="6346239" cy="371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Bestimmung der Bodenart durch Fühlen, Hören und Schmecken (wer mag </a:t>
            </a:r>
            <a:r>
              <a:rPr lang="de-DE" sz="2000" dirty="0">
                <a:sym typeface="Wingdings" panose="05000000000000000000" pitchFamily="2" charset="2"/>
              </a:rPr>
              <a:t></a:t>
            </a:r>
            <a:r>
              <a:rPr lang="de-DE" sz="2000" dirty="0"/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00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Bodenart: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Sandiger, toniger oder lehmiger Boden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250" y="3908382"/>
            <a:ext cx="4554855" cy="23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189507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latin typeface="Patua One"/>
              </a:rPr>
              <a:t>Arten</a:t>
            </a:r>
            <a:r>
              <a:rPr lang="de-DE" sz="2400" b="1" dirty="0">
                <a:solidFill>
                  <a:srgbClr val="3D7233"/>
                </a:solidFill>
                <a:latin typeface="Patua One"/>
              </a:rPr>
              <a:t>vielfalt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2775" y="2166877"/>
            <a:ext cx="7678055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Vielfalt in jeglicher Hinsicht!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b="1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Vielfalt</a:t>
            </a:r>
            <a:r>
              <a:rPr lang="de-DE" dirty="0">
                <a:latin typeface="Rubik" pitchFamily="2" charset="-79"/>
                <a:cs typeface="Rubik" pitchFamily="2" charset="-79"/>
              </a:rPr>
              <a:t> durch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solidFill>
                  <a:srgbClr val="3D7233"/>
                </a:solidFill>
                <a:latin typeface="Rubik" pitchFamily="2" charset="-79"/>
                <a:cs typeface="Rubik" pitchFamily="2" charset="-79"/>
              </a:rPr>
              <a:t>Pflanzen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4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50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51815" y="424137"/>
            <a:ext cx="239520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Die Fingerprobe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40361" y="1406062"/>
            <a:ext cx="7739063" cy="4430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600" b="1" dirty="0"/>
              <a:t>Sandiger Boden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(zu) gute Wasserdurchlässigkeit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Erwärmt sich schnell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Gute Durchwurzelbarkeit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Eher nährstoffarm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b="1" dirty="0"/>
              <a:t>Lehmiger Boden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Ein super Mittelding!</a:t>
            </a:r>
            <a:endParaRPr lang="de-DE" sz="1600" b="1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1600" b="1" dirty="0"/>
              <a:t>Toniger Boden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(zu) gute </a:t>
            </a:r>
            <a:r>
              <a:rPr lang="de-DE" sz="1600" dirty="0" err="1"/>
              <a:t>Wasserhaltefähigket</a:t>
            </a:r>
            <a:endParaRPr lang="de-DE" sz="1600" dirty="0"/>
          </a:p>
          <a:p>
            <a:pPr>
              <a:lnSpc>
                <a:spcPct val="100000"/>
              </a:lnSpc>
            </a:pPr>
            <a:r>
              <a:rPr lang="de-DE" sz="1600" dirty="0"/>
              <a:t>Bleibt lange warm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Neigt zu Verdichtung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Nährstoffreich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250" y="3908382"/>
            <a:ext cx="4554855" cy="23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51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674716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Was bedeutet dies nun für meinen Naturgarten?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40361" y="2120624"/>
            <a:ext cx="7739063" cy="3716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400" b="1" dirty="0"/>
              <a:t>Sandiger Boden	 </a:t>
            </a:r>
            <a:endParaRPr lang="de-DE" sz="14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ym typeface="Wingdings" panose="05000000000000000000" pitchFamily="2" charset="2"/>
              </a:rPr>
              <a:t>	</a:t>
            </a:r>
            <a:r>
              <a:rPr lang="de-DE" sz="1400" dirty="0">
                <a:sym typeface="Wingdings" panose="05000000000000000000" pitchFamily="2" charset="2"/>
              </a:rPr>
              <a:t> Magerstandort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ym typeface="Wingdings" panose="05000000000000000000" pitchFamily="2" charset="2"/>
              </a:rPr>
              <a:t>	 trockener Standort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ym typeface="Wingdings" panose="05000000000000000000" pitchFamily="2" charset="2"/>
              </a:rPr>
              <a:t>	 Wildblumenwiese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ym typeface="Wingdings" panose="05000000000000000000" pitchFamily="2" charset="2"/>
              </a:rPr>
              <a:t>	 Stauden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ym typeface="Wingdings" panose="05000000000000000000" pitchFamily="2" charset="2"/>
              </a:rPr>
              <a:t>Lehmiger Boden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ym typeface="Wingdings" panose="05000000000000000000" pitchFamily="2" charset="2"/>
              </a:rPr>
              <a:t>	</a:t>
            </a:r>
            <a:r>
              <a:rPr lang="de-DE" sz="1400" dirty="0">
                <a:sym typeface="Wingdings" panose="05000000000000000000" pitchFamily="2" charset="2"/>
              </a:rPr>
              <a:t> Nutzgarten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dirty="0">
                <a:sym typeface="Wingdings" panose="05000000000000000000" pitchFamily="2" charset="2"/>
              </a:rPr>
              <a:t>	 Blumen und Stauden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ym typeface="Wingdings" panose="05000000000000000000" pitchFamily="2" charset="2"/>
              </a:rPr>
              <a:t>Toniger Boden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ym typeface="Wingdings" panose="05000000000000000000" pitchFamily="2" charset="2"/>
              </a:rPr>
              <a:t>	</a:t>
            </a:r>
            <a:r>
              <a:rPr lang="de-DE" sz="1400" dirty="0">
                <a:sym typeface="Wingdings" panose="05000000000000000000" pitchFamily="2" charset="2"/>
              </a:rPr>
              <a:t> nasse Standorte, Sumpfstandorte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00" b="1" dirty="0">
                <a:sym typeface="Wingdings" panose="05000000000000000000" pitchFamily="2" charset="2"/>
              </a:rPr>
              <a:t>		 </a:t>
            </a:r>
            <a:endParaRPr lang="de-DE" sz="14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250" y="3908382"/>
            <a:ext cx="4554855" cy="23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4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52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5391219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Kann ich an den Bodeneigenschaften </a:t>
            </a:r>
          </a:p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etwas ändern?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2775" y="2430795"/>
            <a:ext cx="7739063" cy="3716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de-DE" sz="14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687021" y="2724727"/>
            <a:ext cx="7739063" cy="3355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de-DE" sz="180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/>
              <a:t>Nährstoffeinträge reduzieren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/>
              <a:t>Humus aufbauen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/>
              <a:t>Boden abtragen und neu aufschütten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/>
              <a:t>Sand aufschütten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/>
              <a:t>Hochbeete anlegen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6563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53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643637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Wie kann ich einen gesunden Boden fördern?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526211" y="2612153"/>
            <a:ext cx="7739063" cy="3716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de-DE" sz="3200" b="1" dirty="0"/>
          </a:p>
          <a:p>
            <a:pPr marL="0" indent="0">
              <a:lnSpc>
                <a:spcPct val="100000"/>
              </a:lnSpc>
              <a:buNone/>
            </a:pPr>
            <a:endParaRPr lang="de-DE" sz="32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32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pic>
        <p:nvPicPr>
          <p:cNvPr id="14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08950" y="2129860"/>
            <a:ext cx="4573587" cy="4573587"/>
          </a:xfrm>
        </p:spPr>
      </p:pic>
    </p:spTree>
    <p:extLst>
      <p:ext uri="{BB962C8B-B14F-4D97-AF65-F5344CB8AC3E}">
        <p14:creationId xmlns:p14="http://schemas.microsoft.com/office/powerpoint/2010/main" val="3398369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54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124585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Humus!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1874839" y="6186346"/>
            <a:ext cx="7739063" cy="259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050" dirty="0">
                <a:sym typeface="Wingdings" panose="05000000000000000000" pitchFamily="2" charset="2"/>
              </a:rPr>
              <a:t>https://www.lfl.bayern.de/iab/boden/094487/index.php</a:t>
            </a:r>
            <a:endParaRPr lang="de-DE" sz="1050" dirty="0"/>
          </a:p>
        </p:txBody>
      </p:sp>
      <p:sp>
        <p:nvSpPr>
          <p:cNvPr id="4" name="Textfeld 3"/>
          <p:cNvSpPr txBox="1"/>
          <p:nvPr/>
        </p:nvSpPr>
        <p:spPr>
          <a:xfrm>
            <a:off x="612775" y="1861270"/>
            <a:ext cx="625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Humus ist die unbelebte organische Substanz im Boden.</a:t>
            </a:r>
          </a:p>
        </p:txBody>
      </p:sp>
      <p:graphicFrame>
        <p:nvGraphicFramePr>
          <p:cNvPr id="13" name="Objekt 1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118050"/>
              </p:ext>
            </p:extLst>
          </p:nvPr>
        </p:nvGraphicFramePr>
        <p:xfrm>
          <a:off x="460375" y="2325502"/>
          <a:ext cx="6350646" cy="439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4951557" imgH="3427333" progId="PowerPoint.Show.12">
                  <p:embed/>
                </p:oleObj>
              </mc:Choice>
              <mc:Fallback>
                <p:oleObj name="Presentation" r:id="rId4" imgW="4951557" imgH="342733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0375" y="2325502"/>
                        <a:ext cx="6350646" cy="439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8944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55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352211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Humus – der Klimaretter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12775" y="2418099"/>
            <a:ext cx="62560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Humus ist die unbelebte organische Substanz im Boden.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Sie besteht hauptsächlich aus Kohlenstoff!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3 % der Erdoberfläche sind mit Mooren bedeckt, speichern 1/3 des terrestrischen Kohlenstoffs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0,1 % Humus mehr pro ha: 4-6 t CO</a:t>
            </a:r>
            <a:r>
              <a:rPr lang="de-DE" baseline="-25000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2</a:t>
            </a:r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 pro ha</a:t>
            </a: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959" y="4075968"/>
            <a:ext cx="3741943" cy="222734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5798820" y="6252374"/>
            <a:ext cx="4953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https://www.mein-schoener-garten.de/gartenpraxis/humusaufbau-43207</a:t>
            </a:r>
          </a:p>
        </p:txBody>
      </p:sp>
    </p:spTree>
    <p:extLst>
      <p:ext uri="{BB962C8B-B14F-4D97-AF65-F5344CB8AC3E}">
        <p14:creationId xmlns:p14="http://schemas.microsoft.com/office/powerpoint/2010/main" val="3697219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56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307763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Torf – der Klimakiller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874839" y="6186346"/>
            <a:ext cx="7739063" cy="259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050" dirty="0">
                <a:sym typeface="Wingdings" panose="05000000000000000000" pitchFamily="2" charset="2"/>
              </a:rPr>
              <a:t>https://www.lfl.bayern.de/iab/boden/094487/index.php</a:t>
            </a:r>
            <a:endParaRPr lang="de-DE" sz="1050" dirty="0"/>
          </a:p>
        </p:txBody>
      </p:sp>
      <p:sp>
        <p:nvSpPr>
          <p:cNvPr id="4" name="Textfeld 3"/>
          <p:cNvSpPr txBox="1"/>
          <p:nvPr/>
        </p:nvSpPr>
        <p:spPr>
          <a:xfrm>
            <a:off x="681355" y="3055728"/>
            <a:ext cx="6256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Torf ist eine Form von Humus, das in Mooren entstanden ist.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Beim Torfabbau werden riesige Mengen an CO</a:t>
            </a:r>
            <a:r>
              <a:rPr lang="de-DE" baseline="-25000" dirty="0">
                <a:latin typeface="Rubik" pitchFamily="2" charset="-79"/>
                <a:cs typeface="Rubik" pitchFamily="2" charset="-79"/>
              </a:rPr>
              <a:t>2</a:t>
            </a:r>
            <a:r>
              <a:rPr lang="de-DE" dirty="0">
                <a:latin typeface="Rubik" pitchFamily="2" charset="-79"/>
                <a:cs typeface="Rubik" pitchFamily="2" charset="-79"/>
              </a:rPr>
              <a:t> freigesetzt.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</a:rPr>
              <a:t>Daher: Bitte ausschließlich torffreie Substrate verwenden!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820" y="259080"/>
            <a:ext cx="4337684" cy="243941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286364" y="2683830"/>
            <a:ext cx="27013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/>
              <a:t>https://www.haus.de/garten/torf-erde-29866</a:t>
            </a:r>
          </a:p>
        </p:txBody>
      </p:sp>
    </p:spTree>
    <p:extLst>
      <p:ext uri="{BB962C8B-B14F-4D97-AF65-F5344CB8AC3E}">
        <p14:creationId xmlns:p14="http://schemas.microsoft.com/office/powerpoint/2010/main" val="6737771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57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202690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Torffreie Erde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874839" y="6186346"/>
            <a:ext cx="7739063" cy="259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050" dirty="0">
                <a:sym typeface="Wingdings" panose="05000000000000000000" pitchFamily="2" charset="2"/>
              </a:rPr>
              <a:t>https://www.lfl.bayern.de/iab/boden/094487/index.php</a:t>
            </a:r>
            <a:endParaRPr lang="de-DE" sz="1050" dirty="0"/>
          </a:p>
        </p:txBody>
      </p:sp>
      <p:sp>
        <p:nvSpPr>
          <p:cNvPr id="4" name="Textfeld 3"/>
          <p:cNvSpPr txBox="1"/>
          <p:nvPr/>
        </p:nvSpPr>
        <p:spPr>
          <a:xfrm>
            <a:off x="681355" y="3055728"/>
            <a:ext cx="62560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Trocknet schneller aus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Wird sehr hart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Weniger Nährstoffreich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Rubik" pitchFamily="2" charset="-79"/>
                <a:cs typeface="Rubik" pitchFamily="2" charset="-79"/>
              </a:rPr>
              <a:t>Kann nicht so gut Wasser halten</a:t>
            </a:r>
          </a:p>
          <a:p>
            <a:endParaRPr lang="de-DE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r>
              <a:rPr lang="de-DE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 Was ist die heimische Alternative zu Torf?</a:t>
            </a: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820" y="259080"/>
            <a:ext cx="4337684" cy="243941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286364" y="2683830"/>
            <a:ext cx="27013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/>
              <a:t>https://www.haus.de/garten/torf-erde-29866</a:t>
            </a:r>
          </a:p>
        </p:txBody>
      </p:sp>
    </p:spTree>
    <p:extLst>
      <p:ext uri="{BB962C8B-B14F-4D97-AF65-F5344CB8AC3E}">
        <p14:creationId xmlns:p14="http://schemas.microsoft.com/office/powerpoint/2010/main" val="3385375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58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148470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Kompost!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460375" y="6034502"/>
            <a:ext cx="7739063" cy="259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050" dirty="0">
                <a:sym typeface="Wingdings" panose="05000000000000000000" pitchFamily="2" charset="2"/>
              </a:rPr>
              <a:t>https://www.badenova.de/blog/kompost-richtig-kompostieren/</a:t>
            </a:r>
            <a:endParaRPr lang="de-DE" sz="1050" dirty="0"/>
          </a:p>
        </p:txBody>
      </p:sp>
      <p:sp>
        <p:nvSpPr>
          <p:cNvPr id="4" name="Textfeld 3"/>
          <p:cNvSpPr txBox="1"/>
          <p:nvPr/>
        </p:nvSpPr>
        <p:spPr>
          <a:xfrm>
            <a:off x="754380" y="2156460"/>
            <a:ext cx="625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Humus ist die unbelebte organische Substanz im Boden.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912082"/>
            <a:ext cx="6183630" cy="412242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798880" y="4152255"/>
            <a:ext cx="13500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Mulchen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134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59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54380" y="1557414"/>
            <a:ext cx="143500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Mulchen!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14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02033" y="1582669"/>
            <a:ext cx="4573587" cy="4573587"/>
          </a:xfrm>
        </p:spPr>
      </p:pic>
    </p:spTree>
    <p:extLst>
      <p:ext uri="{BB962C8B-B14F-4D97-AF65-F5344CB8AC3E}">
        <p14:creationId xmlns:p14="http://schemas.microsoft.com/office/powerpoint/2010/main" val="679014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7"/>
          <a:stretch/>
        </p:blipFill>
        <p:spPr>
          <a:xfrm rot="5400000">
            <a:off x="1682904" y="829734"/>
            <a:ext cx="6530665" cy="50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356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60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3147015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Dauerhafter Bewuchs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40361" y="2120624"/>
            <a:ext cx="7739063" cy="3716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de-DE" sz="180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>
                <a:sym typeface="Wingdings" panose="05000000000000000000" pitchFamily="2" charset="2"/>
              </a:rPr>
              <a:t>Mulchen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>
                <a:sym typeface="Wingdings" panose="05000000000000000000" pitchFamily="2" charset="2"/>
              </a:rPr>
              <a:t>Kompostgabe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>
                <a:sym typeface="Wingdings" panose="05000000000000000000" pitchFamily="2" charset="2"/>
              </a:rPr>
              <a:t>Permanenter Bewuchs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>
                <a:sym typeface="Wingdings" panose="05000000000000000000" pitchFamily="2" charset="2"/>
              </a:rPr>
              <a:t>Biodiversität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4" y="312738"/>
            <a:ext cx="2207361" cy="295101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93" y="1852840"/>
            <a:ext cx="6639134" cy="47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62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61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Übersicht über verschiedene Lebensräume im Naturgarten</a:t>
            </a:r>
            <a:r>
              <a:rPr lang="de-DE" sz="2400" dirty="0">
                <a:latin typeface="Patua One"/>
              </a:rPr>
              <a:t> 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6975" y="1045102"/>
            <a:ext cx="7678055" cy="54938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Hecke / Wildobsthecken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Totholzhecke / -haufen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Stehendes Totholz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Steine / Trockenmauern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Wilde Ecken / Blühwiesen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Magerwiesen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Offene Freiflächen (Wiesen)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Wasser im Garten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Fassadenbegrünung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Dachbegrünung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Insektenhotels?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Verschiedene Ebenen</a:t>
            </a: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1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62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Hecken / Wildobsthecken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6" y="1282075"/>
            <a:ext cx="5143256" cy="4662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Hecken geben Struktur im Garten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Je nach Pflanzenauswahl Futter für Tier und Mensch, Durchwurzelt den Boden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Bieten Nistplätze und Schutz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Sichtschutz, Schutz vor Wind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Geeignete Pflanzen: Hainbuche, Eibe, Rot- und Blutbuche, Liguster, Feldahorn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Für Wildobsthecken: Haselnuss, Johannisbeeren, Kornelkirsche, Felsenbirne, Dornbeere, Hundsrose</a:t>
            </a: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0" name="Picture 2" descr="Baumschule Eggert - Blütensträucher, Baumschulen, Heckenpflanzen - 10  verschiedene Wildfruchtgehölze, Wildfruchthecke gibt es hier günstig in  unserem Online-Shop!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4173" y="3140891"/>
            <a:ext cx="3672294" cy="27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rbstfärbung des Feldahorn (Acer campestre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4172" y="832403"/>
            <a:ext cx="3672294" cy="206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674172" y="2545741"/>
            <a:ext cx="3550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https://www.mein-schoener-garten.de/sites/default/files/styles/inline_scaled_m_16_9/public/feldahorn-aufmacher-florapress_00912587.jpg?h=640dee60&amp;itok=Wwe3sZji</a:t>
            </a:r>
          </a:p>
        </p:txBody>
      </p:sp>
      <p:sp>
        <p:nvSpPr>
          <p:cNvPr id="4" name="Rechteck 3"/>
          <p:cNvSpPr/>
          <p:nvPr/>
        </p:nvSpPr>
        <p:spPr>
          <a:xfrm>
            <a:off x="5603632" y="5903042"/>
            <a:ext cx="374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https://www.eggert-baumschulen.de/images/product_images/info_images/1462_0_Wildfruchthecke-10-verschiedene-Wildfruchtgehoelze.jpg</a:t>
            </a:r>
          </a:p>
        </p:txBody>
      </p:sp>
    </p:spTree>
    <p:extLst>
      <p:ext uri="{BB962C8B-B14F-4D97-AF65-F5344CB8AC3E}">
        <p14:creationId xmlns:p14="http://schemas.microsoft.com/office/powerpoint/2010/main" val="353265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63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Totholzhecke /-haufen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1140670"/>
            <a:ext cx="76780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Lebensraum für Insekten, Vögel, Kleinsäuger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Bietet Unterschlupf und Nahrung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Fördert Biodiversität und Pilze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Holz in verschiedenen Verrottungsstadien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Verwertung von Gartenabfällen</a:t>
            </a: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27432" y="1390587"/>
            <a:ext cx="4794735" cy="2697038"/>
          </a:xfrm>
          <a:prstGeom prst="rect">
            <a:avLst/>
          </a:prstGeom>
        </p:spPr>
      </p:pic>
      <p:pic>
        <p:nvPicPr>
          <p:cNvPr id="3074" name="Picture 2" descr="Totholzhecke, die von Kletterpflanzen berankt i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451540"/>
            <a:ext cx="2644518" cy="26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081" y="3451540"/>
            <a:ext cx="3610626" cy="264451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267081" y="5667531"/>
            <a:ext cx="1514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https://image.schoener-wohnen.de/13162152/t/PR/v4/w1440/r1.5/-/benjeshecke-im-naturgarten.jpg</a:t>
            </a:r>
          </a:p>
        </p:txBody>
      </p:sp>
      <p:sp>
        <p:nvSpPr>
          <p:cNvPr id="6" name="Rechteck 5"/>
          <p:cNvSpPr/>
          <p:nvPr/>
        </p:nvSpPr>
        <p:spPr>
          <a:xfrm>
            <a:off x="482358" y="5696976"/>
            <a:ext cx="2479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https://www.krautundrueben.de/sites/krautundrueben.de/files/styles/5_2_heroteaser_xl_1x/public/2023-01/benjeshecke1-47720982.webp?itok=tQE_l2to</a:t>
            </a:r>
          </a:p>
        </p:txBody>
      </p:sp>
    </p:spTree>
    <p:extLst>
      <p:ext uri="{BB962C8B-B14F-4D97-AF65-F5344CB8AC3E}">
        <p14:creationId xmlns:p14="http://schemas.microsoft.com/office/powerpoint/2010/main" val="310141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64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Stehendes Totholz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1065503"/>
            <a:ext cx="4296849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Absterbende oder abgestorbene Bäume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Dieser Lebensraum wird immer seltener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Nistmöglichkeiten für Vögel, Insekten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Lebensraum für Pilze, Flechten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Mikrohabitate und Nahrung für viele Tiere</a:t>
            </a: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8" name="Picture 2" descr="https://kleingarten-bund.de/wp-content/uploads/2023/09/stehendes-Totholz_SvR_k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775" y="472381"/>
            <a:ext cx="4076188" cy="543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043854" y="5944250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https://kleingarten-bund.de/wp-content/uploads/2023/09/stehendes-Totholz_SvR_kl.jpg</a:t>
            </a:r>
          </a:p>
        </p:txBody>
      </p:sp>
    </p:spTree>
    <p:extLst>
      <p:ext uri="{BB962C8B-B14F-4D97-AF65-F5344CB8AC3E}">
        <p14:creationId xmlns:p14="http://schemas.microsoft.com/office/powerpoint/2010/main" val="383487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65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Steine / Trockenmauern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1140670"/>
            <a:ext cx="76780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Unterschlupf für Reptilien, Amphibien, Insekten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Verschiedene Mikroklimazonen durch unterschiedliche Steingrößen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Speichert Wärme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Fördert Bodenstruktur, verhindert Austrocknung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91571" y="3853393"/>
            <a:ext cx="3437467" cy="19335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4328" y="3101447"/>
            <a:ext cx="3638550" cy="26160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819" y="3101447"/>
            <a:ext cx="3227409" cy="26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66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Wilde Ecken &amp; Blühwiesen</a:t>
            </a:r>
          </a:p>
          <a:p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7975" y="1017073"/>
            <a:ext cx="76780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Förderung von Wildpflanzen, Bestäubern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Die Natur auch einfach mal machen lassen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Lebensraum und Nahrung für Insekten, Vögel, Säugetiere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Wenig Pflege nötig, aber hohe Artenvielfalt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22" y="2982315"/>
            <a:ext cx="3659725" cy="2058595"/>
          </a:xfrm>
          <a:prstGeom prst="rect">
            <a:avLst/>
          </a:prstGeom>
        </p:spPr>
      </p:pic>
      <p:pic>
        <p:nvPicPr>
          <p:cNvPr id="5122" name="Picture 2" descr="Wildblumenwiese mit gelben, roten, blauen und rosafarbenen Blüte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921" y="3475811"/>
            <a:ext cx="4977267" cy="27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32763" y="1226747"/>
            <a:ext cx="3248379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12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67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Magerwiesen</a:t>
            </a:r>
          </a:p>
          <a:p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0037" y="1028070"/>
            <a:ext cx="894325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Bereiche mit der höchsten Artenvielfalt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Nährstoffarmer Boden, ideal für spezialisierte Pflanzenarten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Regelmäßiges Mähen nötig, um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Verbuschung</a:t>
            </a:r>
            <a:r>
              <a:rPr lang="de-DE" dirty="0">
                <a:latin typeface="Rubik" pitchFamily="2" charset="-79"/>
                <a:cs typeface="Rubik" pitchFamily="2" charset="-79"/>
              </a:rPr>
              <a:t> zu verhindern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Abräumen des Schnittguts notwendig, um Aufbau fruchtbarer Humusschicht zu verhindern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Besonders trockenresistent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146" name="Picture 2" descr="Magerwiese Blumenwie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724662"/>
            <a:ext cx="7067550" cy="24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460375" y="5985689"/>
            <a:ext cx="69017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https://www.bluehendesoesterreich.at/sites/default/files/styles/header_image_wide_1x/public/2016/06/magerwiese-c-helmut-hoettinger.jpg?h=8abcec71&amp;itok=ElM_Ff37</a:t>
            </a:r>
          </a:p>
        </p:txBody>
      </p:sp>
    </p:spTree>
    <p:extLst>
      <p:ext uri="{BB962C8B-B14F-4D97-AF65-F5344CB8AC3E}">
        <p14:creationId xmlns:p14="http://schemas.microsoft.com/office/powerpoint/2010/main" val="1761704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68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Offene Freiflächen (Wiesen)</a:t>
            </a:r>
          </a:p>
          <a:p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7975" y="1005825"/>
            <a:ext cx="76780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Lebensraum für Wildpflanzen und Tiere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Niedrig gehaltene freie Wiesen sind </a:t>
            </a:r>
            <a:br>
              <a:rPr lang="de-DE" dirty="0">
                <a:latin typeface="Rubik" pitchFamily="2" charset="-79"/>
                <a:cs typeface="Rubik" pitchFamily="2" charset="-79"/>
              </a:rPr>
            </a:br>
            <a:r>
              <a:rPr lang="de-DE" dirty="0">
                <a:latin typeface="Rubik" pitchFamily="2" charset="-79"/>
                <a:cs typeface="Rubik" pitchFamily="2" charset="-79"/>
              </a:rPr>
              <a:t>Jagdgebiet von Raubvögeln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Wenig Pflege nötig, fördert Biodiversität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772" y="776891"/>
            <a:ext cx="3985306" cy="5313742"/>
          </a:xfrm>
          <a:prstGeom prst="rect">
            <a:avLst/>
          </a:prstGeom>
        </p:spPr>
      </p:pic>
      <p:pic>
        <p:nvPicPr>
          <p:cNvPr id="7172" name="Picture 4" descr="Wiedehopf - NABU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326" y="3424237"/>
            <a:ext cx="3146425" cy="209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927326" y="5560836"/>
            <a:ext cx="3146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https://www.nabu.de/imperia/md/nabu/images/arten/tiere/voegel/wiedehopf/210929-nabu-wiedehopf-thomas-hinsche3.jpeg</a:t>
            </a:r>
          </a:p>
        </p:txBody>
      </p:sp>
    </p:spTree>
    <p:extLst>
      <p:ext uri="{BB962C8B-B14F-4D97-AF65-F5344CB8AC3E}">
        <p14:creationId xmlns:p14="http://schemas.microsoft.com/office/powerpoint/2010/main" val="22778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69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Wasser im Garten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6" y="958569"/>
            <a:ext cx="492442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Teiche/Tümpel als Lebensraum und Trinkquelle für Fische, Amphibien, Insekten, Vögel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Für kleine Gärten: Wasserschalen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Naturnahe Gestaltung wichtig (flache Uferzonen)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194" name="Picture 2" descr="Miniteich auf Balkon &amp; Terrasse - [SCHÖNER WOHNEN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691766"/>
            <a:ext cx="3121649" cy="25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301" y="1029905"/>
            <a:ext cx="3873500" cy="516466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492" y="3678253"/>
            <a:ext cx="1887239" cy="2516319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60374" y="5865687"/>
            <a:ext cx="30096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https://image.schoener-wohnen.de/12563094/t/Kh/v18/w2048/r0/-/78744-wohntipps-garten-miniteich-2-jpg--38293-.jpg</a:t>
            </a:r>
          </a:p>
        </p:txBody>
      </p:sp>
    </p:spTree>
    <p:extLst>
      <p:ext uri="{BB962C8B-B14F-4D97-AF65-F5344CB8AC3E}">
        <p14:creationId xmlns:p14="http://schemas.microsoft.com/office/powerpoint/2010/main" val="677271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12775" y="1391175"/>
            <a:ext cx="138371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Pflanzen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9831"/>
            <a:ext cx="9906000" cy="44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484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70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Fassadenbegrünung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1053239"/>
            <a:ext cx="7678055" cy="21698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Bietet Lebensraum und Futter für Insekten, Raupen, Vögel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Vorteil: Natürliche Klimaanlage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Geeignete Pflanzen: Efeu, wilder Wein, Clematis,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Ramblerrosen</a:t>
            </a:r>
            <a:r>
              <a:rPr lang="de-DE" dirty="0">
                <a:latin typeface="Rubik" pitchFamily="2" charset="-79"/>
                <a:cs typeface="Rubik" pitchFamily="2" charset="-79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24" name="Picture 8" descr="Fassadenbegrünung - Foto: Robert Heinr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2628817"/>
            <a:ext cx="5002579" cy="333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700575" y="5776752"/>
            <a:ext cx="482697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https://www.nabu.de/imperia/md/nabu/images/umwelt/siedlung-bauen/dachbegruenung/200819-nabu-fassadenbegruenung-robert-heinrich4.png</a:t>
            </a:r>
          </a:p>
        </p:txBody>
      </p:sp>
      <p:pic>
        <p:nvPicPr>
          <p:cNvPr id="9226" name="Picture 10" descr="Ramblerrose 'Lykkefund'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7113" y="2632861"/>
            <a:ext cx="2496418" cy="33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971944" y="5592086"/>
            <a:ext cx="2531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https://www.baumschule-horstmann.de/bilder/community/popup/ramblerrose-lykkefund-m002640-556127-2.jpeg</a:t>
            </a:r>
          </a:p>
        </p:txBody>
      </p:sp>
    </p:spTree>
    <p:extLst>
      <p:ext uri="{BB962C8B-B14F-4D97-AF65-F5344CB8AC3E}">
        <p14:creationId xmlns:p14="http://schemas.microsoft.com/office/powerpoint/2010/main" val="25892469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71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Dachbegrünung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6" y="1103500"/>
            <a:ext cx="5295656" cy="30008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Begrünung von kleinen oder großen Dächern mit Sukkulenten, Moos oder anderen trockenverträglichen Pflanzen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Aufbau oft auf existente Dächer möglich (auf Traglast achten!)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752" y="3714663"/>
            <a:ext cx="4143407" cy="263216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312752" y="5966165"/>
            <a:ext cx="307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https://www.garten-freunde.de/magazin/wp-content/webp-express/webp-images/doc-root/magazin/wp-content/uploads/2024/01/gartenhaus-dachbegruenung-kleiner-schuppen-mit-begruentem-dach.jpg.webp</a:t>
            </a:r>
          </a:p>
        </p:txBody>
      </p:sp>
      <p:pic>
        <p:nvPicPr>
          <p:cNvPr id="9220" name="Picture 4" descr="Mülltonnenbox selber bauen in 8 Schritten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5460" y="392781"/>
            <a:ext cx="2590699" cy="30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6865460" y="3147238"/>
            <a:ext cx="22676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https://images.selbermachen.de/images/1/2/8/8/138821-1-de-DE/muelltonnenbox-bauen-dachbegruenung.jpg</a:t>
            </a:r>
          </a:p>
        </p:txBody>
      </p:sp>
      <p:pic>
        <p:nvPicPr>
          <p:cNvPr id="12" name="Picture 6" descr="Extensive Dachbegrünung: Aufbau und Bepflanzu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3709980"/>
            <a:ext cx="3970948" cy="263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86001" y="6069828"/>
            <a:ext cx="38857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https://cradle-mag.de/files/Artikel/01_Nachhaltig-bauen/2108_Extensive-Dachbegruenung/extensive-dachbegruenung-zinco.jpg</a:t>
            </a:r>
          </a:p>
        </p:txBody>
      </p:sp>
    </p:spTree>
    <p:extLst>
      <p:ext uri="{BB962C8B-B14F-4D97-AF65-F5344CB8AC3E}">
        <p14:creationId xmlns:p14="http://schemas.microsoft.com/office/powerpoint/2010/main" val="7134125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72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Insektenhotels?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997993"/>
            <a:ext cx="7678055" cy="30008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Mit Vorsicht zu genießen, gekaufte Produkte oft eher schädlich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Platzierung wichtig (Futterangebot rundum, sonnig, Regenschutz)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Können Nisthilfen für Wildbienen, Schmetterlinge, Marienkäfer sein, wenn nicht ausreichend Habitate im Garten vorhanden sind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Besser: Abwechslungsreiche Habitate schaffen („Insekten brauchen keine Hotels, sondern Eigentumswohnungen´“)</a:t>
            </a: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98" y="3750283"/>
            <a:ext cx="4395978" cy="2508255"/>
          </a:xfrm>
          <a:prstGeom prst="rect">
            <a:avLst/>
          </a:prstGeom>
        </p:spPr>
      </p:pic>
      <p:sp>
        <p:nvSpPr>
          <p:cNvPr id="4" name="AutoShape 2" descr="Insektenhotels - schaffe Nistplätze in deinem Garten - Bienenweide e.V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993407" y="5889206"/>
            <a:ext cx="1676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/>
              <a:t>https://www.bienenweide.org/wp-content/uploads/2020/12/2020-12-04_Sonicht_600x338px.jpg</a:t>
            </a:r>
          </a:p>
        </p:txBody>
      </p:sp>
    </p:spTree>
    <p:extLst>
      <p:ext uri="{BB962C8B-B14F-4D97-AF65-F5344CB8AC3E}">
        <p14:creationId xmlns:p14="http://schemas.microsoft.com/office/powerpoint/2010/main" val="27793611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73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Mehrere Ebenen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948388"/>
            <a:ext cx="7678055" cy="21698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Waldgartenprinzip: Unterschiedliche Höhen durch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Bodendecker</a:t>
            </a:r>
            <a:r>
              <a:rPr lang="de-DE" dirty="0">
                <a:latin typeface="Rubik" pitchFamily="2" charset="-79"/>
                <a:cs typeface="Rubik" pitchFamily="2" charset="-79"/>
              </a:rPr>
              <a:t>, Blumen, niedrige und höhere Sträucher, Bäume, Kletterpflanzen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Vielfalt an Lebensräumen für Tiere und Pflanzen auf kleinem Raum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Fördert die Biodiversität durch unterschiedliche klimatische Zonen</a:t>
            </a: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290" name="Picture 2" descr="Datei:Waldgartenprinz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2846997"/>
            <a:ext cx="5483225" cy="33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1822902" y="6101841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https://upload.wikimedia.org/wikipedia/commons/b/b4/Waldgartenprinzip.jpg</a:t>
            </a:r>
          </a:p>
        </p:txBody>
      </p:sp>
    </p:spTree>
    <p:extLst>
      <p:ext uri="{BB962C8B-B14F-4D97-AF65-F5344CB8AC3E}">
        <p14:creationId xmlns:p14="http://schemas.microsoft.com/office/powerpoint/2010/main" val="19015499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74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Passende Pflanzen für jede Jahreszeit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1254412"/>
            <a:ext cx="7678055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Ganzjährig und winterhart: Katzenminze, Duftnessel, Schafgarbe, Sonnenhut, Wilde Malve, Storchschnabel, Eisenkraut, Steppensalbei, Nelkenwurz, heimische Gräser, Efeu, Eibe</a:t>
            </a:r>
            <a:br>
              <a:rPr lang="de-DE" dirty="0">
                <a:latin typeface="Rubik" pitchFamily="2" charset="-79"/>
                <a:cs typeface="Rubik" pitchFamily="2" charset="-79"/>
              </a:rPr>
            </a:br>
            <a:endParaRPr lang="de-DE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Frühling: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Schneeheide</a:t>
            </a:r>
            <a:r>
              <a:rPr lang="de-DE" dirty="0">
                <a:latin typeface="Rubik" pitchFamily="2" charset="-79"/>
                <a:cs typeface="Rubik" pitchFamily="2" charset="-79"/>
              </a:rPr>
              <a:t>, Schlüsselblume, Küchenschelle</a:t>
            </a:r>
            <a:br>
              <a:rPr lang="de-DE" dirty="0">
                <a:latin typeface="Rubik" pitchFamily="2" charset="-79"/>
                <a:cs typeface="Rubik" pitchFamily="2" charset="-79"/>
              </a:rPr>
            </a:br>
            <a:endParaRPr lang="de-DE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Sommer/Herbst: Dost, Natternkopf, Wiesen-Witwenblume, Wiesensalbei, Kartäusernelke, echtes Labkraut, Kornblume, Wiesenflockenblume, Königskerze</a:t>
            </a:r>
            <a:br>
              <a:rPr lang="de-DE" dirty="0">
                <a:latin typeface="Rubik" pitchFamily="2" charset="-79"/>
                <a:cs typeface="Rubik" pitchFamily="2" charset="-79"/>
              </a:rPr>
            </a:b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7115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75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Bezugsquellen für Pflanzen und sonstiges 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1254412"/>
            <a:ext cx="7678055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Regionale Gärtnereien und Baumschulen (z.B. Wildstauden Strickler in Alzey,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Kästel</a:t>
            </a:r>
            <a:r>
              <a:rPr lang="de-DE" dirty="0">
                <a:latin typeface="Rubik" pitchFamily="2" charset="-79"/>
                <a:cs typeface="Rubik" pitchFamily="2" charset="-79"/>
              </a:rPr>
              <a:t> in NW-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Geinsheim</a:t>
            </a:r>
            <a:r>
              <a:rPr lang="de-DE" dirty="0">
                <a:latin typeface="Rubik" pitchFamily="2" charset="-79"/>
                <a:cs typeface="Rubik" pitchFamily="2" charset="-79"/>
              </a:rPr>
              <a:t>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Onlineshops: Biohof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Jeebel</a:t>
            </a:r>
            <a:r>
              <a:rPr lang="de-DE" dirty="0">
                <a:latin typeface="Rubik" pitchFamily="2" charset="-79"/>
                <a:cs typeface="Rubik" pitchFamily="2" charset="-79"/>
              </a:rPr>
              <a:t>,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WildBlumenLiebe</a:t>
            </a:r>
            <a:r>
              <a:rPr lang="de-DE" dirty="0">
                <a:latin typeface="Rubik" pitchFamily="2" charset="-79"/>
                <a:cs typeface="Rubik" pitchFamily="2" charset="-79"/>
              </a:rPr>
              <a:t>, Hof Berg-Garten, Die Staudengärtnerei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Pflanzenmärkte für heimische Arten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Pflanzentauschbörsen, Tauschgruppen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(Tlw. Lokales) Saatgut von z.B. Rieger-Hofmann, Bingenheimer Saatgut, Dreschflegel, Arche Noah, Appels Wilde Samen, Freie Saaten e.V., von lokalen Vereinen und Umweltschutzverbänden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Eher nicht: Gartencenter und Baumarkt (oft belastet)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Für Baumaterialien: eBay Kleinanzeigen, lokale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Biete&amp;Suche-Gruppen</a:t>
            </a: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8471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76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Wie kann man seinen Garten winterfit machen?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1254412"/>
            <a:ext cx="7678055" cy="4662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latin typeface="Rubik" pitchFamily="2" charset="-79"/>
                <a:cs typeface="Rubik" pitchFamily="2" charset="-79"/>
              </a:rPr>
              <a:t>Faul sein 👍</a:t>
            </a:r>
          </a:p>
          <a:p>
            <a:pPr>
              <a:lnSpc>
                <a:spcPct val="150000"/>
              </a:lnSpc>
              <a:tabLst>
                <a:tab pos="446088" algn="l"/>
              </a:tabLst>
            </a:pPr>
            <a:r>
              <a:rPr lang="de-DE" b="1" dirty="0">
                <a:latin typeface="Rubik" pitchFamily="2" charset="-79"/>
                <a:cs typeface="Rubik" pitchFamily="2" charset="-79"/>
              </a:rPr>
              <a:t>•	</a:t>
            </a:r>
            <a:r>
              <a:rPr lang="de-DE" dirty="0">
                <a:latin typeface="Rubik" pitchFamily="2" charset="-79"/>
                <a:cs typeface="Rubik" pitchFamily="2" charset="-79"/>
              </a:rPr>
              <a:t>Minimale Pflege im Winter</a:t>
            </a:r>
          </a:p>
          <a:p>
            <a:pPr>
              <a:lnSpc>
                <a:spcPct val="150000"/>
              </a:lnSpc>
              <a:tabLst>
                <a:tab pos="446088" algn="l"/>
              </a:tabLst>
            </a:pPr>
            <a:r>
              <a:rPr lang="de-DE" dirty="0">
                <a:latin typeface="Rubik" pitchFamily="2" charset="-79"/>
                <a:cs typeface="Rubik" pitchFamily="2" charset="-79"/>
              </a:rPr>
              <a:t>•	Natur sich selbst regenerieren lassen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Rubik" pitchFamily="2" charset="-79"/>
                <a:cs typeface="Rubik" pitchFamily="2" charset="-79"/>
              </a:rPr>
              <a:t>Schonend Bäume und Sträucher zurückschneiden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Nur minimale Pflege im Winter oder besser im Frühjahr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Natürliches Aussehen bewahren, Unterschlupf erhalten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Rubik" pitchFamily="2" charset="-79"/>
                <a:cs typeface="Rubik" pitchFamily="2" charset="-79"/>
              </a:rPr>
              <a:t>Vieles stehenlassen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Pflanzenstängel, Blätter als Unterschlupf für Tiere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Schutz für Insekten und Kleinsäuger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Förderung der Bodenfruchtbarkeit</a:t>
            </a:r>
          </a:p>
          <a:p>
            <a:pPr>
              <a:lnSpc>
                <a:spcPct val="150000"/>
              </a:lnSpc>
            </a:pPr>
            <a:endParaRPr lang="de-DE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8512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77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0375" y="341738"/>
            <a:ext cx="8191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rgbClr val="3D7233"/>
                </a:solidFill>
                <a:latin typeface="Patua One"/>
              </a:rPr>
              <a:t>Wie kann man seinen Garten winterfit machen?</a:t>
            </a:r>
            <a:endParaRPr lang="de-DE" sz="2400" b="1" dirty="0">
              <a:solidFill>
                <a:srgbClr val="3D7233"/>
              </a:solidFill>
              <a:latin typeface="Patua One" panose="020000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375" y="926168"/>
            <a:ext cx="7678055" cy="54938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latin typeface="Rubik" pitchFamily="2" charset="-79"/>
                <a:cs typeface="Rubik" pitchFamily="2" charset="-79"/>
              </a:rPr>
              <a:t>Laubhaufen oder Laub liegenlassen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Unterschlupf für Insekten, Vögel, Kleinsäuger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Förderung des natürlichen Zersetzungsprozesses (Oberflächenkompostierung für Humusaufbau)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Rubik" pitchFamily="2" charset="-79"/>
                <a:cs typeface="Rubik" pitchFamily="2" charset="-79"/>
              </a:rPr>
              <a:t>Schützt vor Kälte und Feinden 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Rubik" pitchFamily="2" charset="-79"/>
                <a:cs typeface="Rubik" pitchFamily="2" charset="-79"/>
              </a:rPr>
              <a:t>Nicht umgraben</a:t>
            </a:r>
          </a:p>
          <a:p>
            <a:pPr>
              <a:lnSpc>
                <a:spcPct val="150000"/>
              </a:lnSpc>
              <a:tabLst>
                <a:tab pos="446088" algn="l"/>
              </a:tabLst>
            </a:pPr>
            <a:r>
              <a:rPr lang="de-DE" b="1" dirty="0">
                <a:latin typeface="Rubik" pitchFamily="2" charset="-79"/>
                <a:cs typeface="Rubik" pitchFamily="2" charset="-79"/>
              </a:rPr>
              <a:t>•	</a:t>
            </a:r>
            <a:r>
              <a:rPr lang="de-DE" dirty="0">
                <a:latin typeface="Rubik" pitchFamily="2" charset="-79"/>
                <a:cs typeface="Rubik" pitchFamily="2" charset="-79"/>
              </a:rPr>
              <a:t>Vermeidung der Störung des Bodenlebens</a:t>
            </a:r>
          </a:p>
          <a:p>
            <a:pPr>
              <a:lnSpc>
                <a:spcPct val="150000"/>
              </a:lnSpc>
              <a:tabLst>
                <a:tab pos="446088" algn="l"/>
              </a:tabLst>
            </a:pPr>
            <a:r>
              <a:rPr lang="de-DE" dirty="0">
                <a:latin typeface="Rubik" pitchFamily="2" charset="-79"/>
                <a:cs typeface="Rubik" pitchFamily="2" charset="-79"/>
              </a:rPr>
              <a:t>•	Erhalt der Bodenstruktur und -fruchtbarkeit</a:t>
            </a:r>
          </a:p>
          <a:p>
            <a:pPr>
              <a:lnSpc>
                <a:spcPct val="150000"/>
              </a:lnSpc>
              <a:tabLst>
                <a:tab pos="446088" algn="l"/>
              </a:tabLst>
            </a:pPr>
            <a:r>
              <a:rPr lang="de-DE" dirty="0">
                <a:latin typeface="Rubik" pitchFamily="2" charset="-79"/>
                <a:cs typeface="Rubik" pitchFamily="2" charset="-79"/>
              </a:rPr>
              <a:t>•	Förderung von Mikroorganismen und Bodenorganismen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Rubik" pitchFamily="2" charset="-79"/>
                <a:cs typeface="Rubik" pitchFamily="2" charset="-79"/>
              </a:rPr>
              <a:t>Keine blanke Erde</a:t>
            </a:r>
          </a:p>
          <a:p>
            <a:pPr>
              <a:lnSpc>
                <a:spcPct val="150000"/>
              </a:lnSpc>
              <a:tabLst>
                <a:tab pos="446088" algn="l"/>
                <a:tab pos="620713" algn="l"/>
              </a:tabLst>
            </a:pPr>
            <a:r>
              <a:rPr lang="de-DE" b="1" dirty="0">
                <a:latin typeface="Rubik" pitchFamily="2" charset="-79"/>
                <a:cs typeface="Rubik" pitchFamily="2" charset="-79"/>
              </a:rPr>
              <a:t>•	</a:t>
            </a:r>
            <a:r>
              <a:rPr lang="de-DE" dirty="0">
                <a:latin typeface="Rubik" pitchFamily="2" charset="-79"/>
                <a:cs typeface="Rubik" pitchFamily="2" charset="-79"/>
              </a:rPr>
              <a:t>Schutz vor Erosion und Austrocknung</a:t>
            </a:r>
          </a:p>
          <a:p>
            <a:pPr>
              <a:lnSpc>
                <a:spcPct val="150000"/>
              </a:lnSpc>
              <a:tabLst>
                <a:tab pos="446088" algn="l"/>
                <a:tab pos="620713" algn="l"/>
              </a:tabLst>
            </a:pPr>
            <a:r>
              <a:rPr lang="de-DE" dirty="0">
                <a:latin typeface="Rubik" pitchFamily="2" charset="-79"/>
                <a:cs typeface="Rubik" pitchFamily="2" charset="-79"/>
              </a:rPr>
              <a:t>•	Boden </a:t>
            </a:r>
            <a:r>
              <a:rPr lang="de-DE" dirty="0" err="1">
                <a:latin typeface="Rubik" pitchFamily="2" charset="-79"/>
                <a:cs typeface="Rubik" pitchFamily="2" charset="-79"/>
              </a:rPr>
              <a:t>mulchen</a:t>
            </a:r>
            <a:r>
              <a:rPr lang="de-DE" dirty="0">
                <a:latin typeface="Rubik" pitchFamily="2" charset="-79"/>
                <a:cs typeface="Rubik" pitchFamily="2" charset="-79"/>
              </a:rPr>
              <a:t> mit Laub oder Pflanzenresten, Stroh, …</a:t>
            </a:r>
          </a:p>
          <a:p>
            <a:pPr>
              <a:lnSpc>
                <a:spcPct val="150000"/>
              </a:lnSpc>
              <a:tabLst>
                <a:tab pos="446088" algn="l"/>
                <a:tab pos="620713" algn="l"/>
              </a:tabLst>
            </a:pPr>
            <a:r>
              <a:rPr lang="de-DE" dirty="0">
                <a:latin typeface="Rubik" pitchFamily="2" charset="-79"/>
                <a:cs typeface="Rubik" pitchFamily="2" charset="-79"/>
              </a:rPr>
              <a:t>•	Erhalt der Bodenqualität und -lebensgemeinschaft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671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-108628"/>
            <a:ext cx="9906000" cy="5572125"/>
          </a:xfrm>
          <a:prstGeom prst="rect">
            <a:avLst/>
          </a:prstGeom>
        </p:spPr>
      </p:pic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 dirty="0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78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7001852" y="927892"/>
            <a:ext cx="819125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ua One"/>
              </a:rPr>
              <a:t>Fragen?</a:t>
            </a:r>
            <a:endParaRPr lang="de-DE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tua One" panose="02000000000000000000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A306E4-F4F9-BD91-6A18-6F5FB5319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157" y="5663302"/>
            <a:ext cx="533612" cy="5336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2DB6117-27A9-61AF-F188-BC50BD38E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22" y="5527174"/>
            <a:ext cx="849055" cy="8711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0F23EE8-A95E-2F2F-9F08-4F340DF290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52" y="5656804"/>
            <a:ext cx="1505579" cy="54011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AF63992-72C0-9BB6-1530-B20E374804C5}"/>
              </a:ext>
            </a:extLst>
          </p:cNvPr>
          <p:cNvSpPr txBox="1"/>
          <p:nvPr/>
        </p:nvSpPr>
        <p:spPr>
          <a:xfrm>
            <a:off x="195565" y="5608810"/>
            <a:ext cx="4481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Maßnahme wurde im Rahmen des GAP-Strategieplans unter Beteiligung der Europäischen Union und des Landes Rheinland-Pfalz, vertreten durch das Ministerium für Wirtschaft, Verkehr, Landwirtschaft und Weinbau im Förderprogramm „LEADER“ in der Region „Vom Rhein zum Wein“ gefördert.</a:t>
            </a:r>
            <a:endParaRPr lang="de-DE" sz="10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C221A9A-E1D2-0D7F-19F5-2DD49A12AA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75" y="5617717"/>
            <a:ext cx="904202" cy="61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439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32598-0C57-12D5-EC90-A45CDE21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1635B9-B370-A71F-D239-CC716B475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929384"/>
            <a:ext cx="8543924" cy="4391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8CD64D-11E9-F5FB-08B9-3EDAA0DB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BF571B-576F-36DF-CC7D-C7323070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38BC-E6D2-4EC3-B8D3-12B110BFE652}" type="slidenum">
              <a:rPr lang="de-DE" smtClean="0"/>
              <a:t>79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CCA5E4-B375-6151-0055-4325C084A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792" y="5802119"/>
            <a:ext cx="533612" cy="5043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9E9046-66FF-8061-79CF-6CECF8430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65" y="5669421"/>
            <a:ext cx="849055" cy="8234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E074378-AF42-2516-F93E-5ED3AC386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19" y="5795977"/>
            <a:ext cx="1505579" cy="51053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7B8BDB-05A5-916C-C075-3BF75641F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14" y="5731312"/>
            <a:ext cx="904202" cy="61692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90B1FB8-FCEF-C770-B934-C059B2C824E2}"/>
              </a:ext>
            </a:extLst>
          </p:cNvPr>
          <p:cNvSpPr txBox="1"/>
          <p:nvPr/>
        </p:nvSpPr>
        <p:spPr>
          <a:xfrm>
            <a:off x="370831" y="5697298"/>
            <a:ext cx="4481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Maßnahme wurde im Rahmen des GAP-Strategieplans unter Beteiligung der Europäischen Union und des Landes Rheinland-Pfalz, vertreten durch das Ministerium für Wirtschaft, Verkehr, Landwirtschaft und Weinbau im Förderprogramm „LEADER“ in der Region „Vom Rhein zum Wein“ gefördert.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08802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8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28" y="0"/>
            <a:ext cx="5048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2800093" y="6356352"/>
            <a:ext cx="3343275" cy="365125"/>
          </a:xfrm>
        </p:spPr>
        <p:txBody>
          <a:bodyPr/>
          <a:lstStyle/>
          <a:p>
            <a:r>
              <a:rPr lang="de-DE">
                <a:latin typeface="Rubik" pitchFamily="2" charset="-79"/>
                <a:cs typeface="Rubik" pitchFamily="2" charset="-79"/>
              </a:rPr>
              <a:t>Der Naturgarten (nicht nur) im Winter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6624638" y="6356352"/>
            <a:ext cx="2600325" cy="365125"/>
          </a:xfrm>
        </p:spPr>
        <p:txBody>
          <a:bodyPr/>
          <a:lstStyle/>
          <a:p>
            <a:fld id="{2D1738BC-E6D2-4EC3-B8D3-12B110BFE652}" type="slidenum">
              <a:rPr lang="de-DE" smtClean="0"/>
              <a:t>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37" y="3424237"/>
            <a:ext cx="9525" cy="9525"/>
          </a:xfrm>
          <a:prstGeom prst="rect">
            <a:avLst/>
          </a:prstGeom>
        </p:spPr>
      </p:pic>
      <p:sp>
        <p:nvSpPr>
          <p:cNvPr id="8" name="AutoShape 6" descr="data:image/gif;base64,R0lGODlhAQABAAD/ACwAAAAAAQABAAAC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24" y="304369"/>
            <a:ext cx="8424139" cy="63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61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Rubik" pitchFamily="2" charset="-79"/>
            <a:cs typeface="Rubik" pitchFamily="2" charset="-79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3276</Words>
  <Application>Microsoft Office PowerPoint</Application>
  <PresentationFormat>A4-Papier (210 x 297 mm)</PresentationFormat>
  <Paragraphs>580</Paragraphs>
  <Slides>79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87" baseType="lpstr">
      <vt:lpstr>Arial</vt:lpstr>
      <vt:lpstr>Calibri</vt:lpstr>
      <vt:lpstr>Calibri Light</vt:lpstr>
      <vt:lpstr>Patua One</vt:lpstr>
      <vt:lpstr>Rubik</vt:lpstr>
      <vt:lpstr>Wingdings</vt:lpstr>
      <vt:lpstr>Office</vt:lpstr>
      <vt:lpstr>Presentation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sassi83@gmx.net</dc:creator>
  <cp:lastModifiedBy>NB119</cp:lastModifiedBy>
  <cp:revision>55</cp:revision>
  <cp:lastPrinted>2023-05-02T16:47:34Z</cp:lastPrinted>
  <dcterms:created xsi:type="dcterms:W3CDTF">2021-12-30T09:47:38Z</dcterms:created>
  <dcterms:modified xsi:type="dcterms:W3CDTF">2025-02-24T10:24:47Z</dcterms:modified>
</cp:coreProperties>
</file>